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87" r:id="rId2"/>
    <p:sldId id="288" r:id="rId3"/>
    <p:sldId id="289" r:id="rId4"/>
    <p:sldId id="292" r:id="rId5"/>
    <p:sldId id="302" r:id="rId6"/>
    <p:sldId id="300" r:id="rId7"/>
    <p:sldId id="303" r:id="rId8"/>
    <p:sldId id="301" r:id="rId9"/>
    <p:sldId id="291" r:id="rId10"/>
    <p:sldId id="304" r:id="rId11"/>
    <p:sldId id="305" r:id="rId12"/>
    <p:sldId id="306" r:id="rId13"/>
    <p:sldId id="298" r:id="rId14"/>
    <p:sldId id="307" r:id="rId15"/>
    <p:sldId id="297" r:id="rId16"/>
    <p:sldId id="308" r:id="rId17"/>
    <p:sldId id="299" r:id="rId18"/>
    <p:sldId id="290" r:id="rId19"/>
    <p:sldId id="309" r:id="rId20"/>
    <p:sldId id="295" r:id="rId21"/>
    <p:sldId id="293" r:id="rId22"/>
    <p:sldId id="296" r:id="rId23"/>
    <p:sldId id="257" r:id="rId24"/>
    <p:sldId id="256" r:id="rId25"/>
    <p:sldId id="258" r:id="rId26"/>
    <p:sldId id="261" r:id="rId27"/>
    <p:sldId id="262" r:id="rId28"/>
    <p:sldId id="263" r:id="rId29"/>
    <p:sldId id="264" r:id="rId30"/>
    <p:sldId id="265" r:id="rId31"/>
    <p:sldId id="266" r:id="rId32"/>
    <p:sldId id="267" r:id="rId33"/>
    <p:sldId id="285" r:id="rId34"/>
    <p:sldId id="268" r:id="rId35"/>
    <p:sldId id="269" r:id="rId36"/>
    <p:sldId id="259" r:id="rId37"/>
    <p:sldId id="270" r:id="rId38"/>
    <p:sldId id="271" r:id="rId39"/>
    <p:sldId id="272" r:id="rId40"/>
    <p:sldId id="273" r:id="rId41"/>
    <p:sldId id="274" r:id="rId42"/>
    <p:sldId id="260" r:id="rId43"/>
    <p:sldId id="275" r:id="rId44"/>
    <p:sldId id="276" r:id="rId45"/>
    <p:sldId id="277" r:id="rId46"/>
    <p:sldId id="280" r:id="rId47"/>
    <p:sldId id="279" r:id="rId48"/>
    <p:sldId id="278" r:id="rId49"/>
    <p:sldId id="281" r:id="rId50"/>
    <p:sldId id="282" r:id="rId51"/>
    <p:sldId id="283" r:id="rId52"/>
    <p:sldId id="284" r:id="rId53"/>
    <p:sldId id="311" r:id="rId54"/>
    <p:sldId id="315" r:id="rId55"/>
    <p:sldId id="312" r:id="rId56"/>
    <p:sldId id="317" r:id="rId57"/>
    <p:sldId id="319" r:id="rId58"/>
    <p:sldId id="318" r:id="rId59"/>
    <p:sldId id="320" r:id="rId60"/>
    <p:sldId id="322" r:id="rId61"/>
    <p:sldId id="313" r:id="rId62"/>
    <p:sldId id="323" r:id="rId63"/>
    <p:sldId id="326" r:id="rId64"/>
    <p:sldId id="328" r:id="rId65"/>
    <p:sldId id="327" r:id="rId66"/>
    <p:sldId id="314" r:id="rId67"/>
    <p:sldId id="330" r:id="rId68"/>
    <p:sldId id="331" r:id="rId69"/>
    <p:sldId id="329" r:id="rId70"/>
    <p:sldId id="286" r:id="rId7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101" autoAdjust="0"/>
    <p:restoredTop sz="94660"/>
  </p:normalViewPr>
  <p:slideViewPr>
    <p:cSldViewPr snapToGrid="0">
      <p:cViewPr varScale="1">
        <p:scale>
          <a:sx n="112" d="100"/>
          <a:sy n="112" d="100"/>
        </p:scale>
        <p:origin x="546"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slide" Target="slides/slide70.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DE1A06-8754-4870-9E44-E39BADAD984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527F020-BBC3-49BB-91C2-5B2CBD64B3C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67C0C22-EBDA-4130-87AE-CB28BC19B077}"/>
              </a:ext>
            </a:extLst>
          </p:cNvPr>
          <p:cNvSpPr>
            <a:spLocks noGrp="1"/>
          </p:cNvSpPr>
          <p:nvPr>
            <p:ph type="dt" sz="half" idx="10"/>
          </p:nvPr>
        </p:nvSpPr>
        <p:spPr/>
        <p:txBody>
          <a:bodyPr/>
          <a:lstStyle/>
          <a:p>
            <a:fld id="{82EDB8D0-98ED-4B86-9D5F-E61ADC70144D}" type="datetimeFigureOut">
              <a:rPr lang="en-US" smtClean="0"/>
              <a:t>11/30/2022</a:t>
            </a:fld>
            <a:endParaRPr lang="en-US" dirty="0"/>
          </a:p>
        </p:txBody>
      </p:sp>
      <p:sp>
        <p:nvSpPr>
          <p:cNvPr id="5" name="Footer Placeholder 4">
            <a:extLst>
              <a:ext uri="{FF2B5EF4-FFF2-40B4-BE49-F238E27FC236}">
                <a16:creationId xmlns:a16="http://schemas.microsoft.com/office/drawing/2014/main" id="{E2A419A8-07CA-4A4C-AEC2-C40D4D50AF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FA7B86-E610-42EA-B4DC-C2F447785273}"/>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8A7BA06D-B3FF-4E91-8639-B4569AE3AA23}"/>
              </a:ext>
            </a:extLst>
          </p:cNvPr>
          <p:cNvSpPr/>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Arc 7">
            <a:extLst>
              <a:ext uri="{FF2B5EF4-FFF2-40B4-BE49-F238E27FC236}">
                <a16:creationId xmlns:a16="http://schemas.microsoft.com/office/drawing/2014/main" id="{2B30C86D-5A07-48BC-9C9D-6F9A2DB1E9E1}"/>
              </a:ext>
            </a:extLst>
          </p:cNvPr>
          <p:cNvSpPr/>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733545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F6E5D1-6D19-4E7F-9B4E-42326B7716F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AD2A06C-F91A-4ADC-9CD2-61F0A4D7EE1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43AA9A-2280-4F63-8B3D-20742AE6901F}"/>
              </a:ext>
            </a:extLst>
          </p:cNvPr>
          <p:cNvSpPr>
            <a:spLocks noGrp="1"/>
          </p:cNvSpPr>
          <p:nvPr>
            <p:ph type="dt" sz="half" idx="10"/>
          </p:nvPr>
        </p:nvSpPr>
        <p:spPr/>
        <p:txBody>
          <a:bodyPr/>
          <a:lstStyle/>
          <a:p>
            <a:fld id="{82EDB8D0-98ED-4B86-9D5F-E61ADC70144D}" type="datetimeFigureOut">
              <a:rPr lang="en-US" smtClean="0"/>
              <a:t>11/30/2022</a:t>
            </a:fld>
            <a:endParaRPr lang="en-US"/>
          </a:p>
        </p:txBody>
      </p:sp>
      <p:sp>
        <p:nvSpPr>
          <p:cNvPr id="5" name="Footer Placeholder 4">
            <a:extLst>
              <a:ext uri="{FF2B5EF4-FFF2-40B4-BE49-F238E27FC236}">
                <a16:creationId xmlns:a16="http://schemas.microsoft.com/office/drawing/2014/main" id="{E40D986B-E58E-43B6-8A80-FFA9D8F748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140D36-2E71-4F27-967F-7A3E4C6EE197}"/>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C1609904-5327-4D2C-A445-B270A00F3B5F}"/>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30FC7BEC-08C5-4D95-9C84-B48BC8AD1C9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713416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81FEA3D-0C7F-45CD-B6A0-942F707B363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E8B8A12-BCE6-4D03-A637-1DEC8924BEF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749755-9FF4-428A-AEB7-1A6477466741}"/>
              </a:ext>
            </a:extLst>
          </p:cNvPr>
          <p:cNvSpPr>
            <a:spLocks noGrp="1"/>
          </p:cNvSpPr>
          <p:nvPr>
            <p:ph type="dt" sz="half" idx="10"/>
          </p:nvPr>
        </p:nvSpPr>
        <p:spPr/>
        <p:txBody>
          <a:bodyPr/>
          <a:lstStyle/>
          <a:p>
            <a:fld id="{82EDB8D0-98ED-4B86-9D5F-E61ADC70144D}" type="datetimeFigureOut">
              <a:rPr lang="en-US" smtClean="0"/>
              <a:t>11/30/2022</a:t>
            </a:fld>
            <a:endParaRPr lang="en-US"/>
          </a:p>
        </p:txBody>
      </p:sp>
      <p:sp>
        <p:nvSpPr>
          <p:cNvPr id="5" name="Footer Placeholder 4">
            <a:extLst>
              <a:ext uri="{FF2B5EF4-FFF2-40B4-BE49-F238E27FC236}">
                <a16:creationId xmlns:a16="http://schemas.microsoft.com/office/drawing/2014/main" id="{A5141836-11E2-49FD-877D-53B74514A9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D24C42-4B05-4EEF-BE14-29041EC9C0E5}"/>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5BADDEB1-F604-408B-B02A-A2814606E6AF}"/>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D8DF7987-332F-4D6C-81C3-990F39C76C96}"/>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495350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838200" y="1825625"/>
            <a:ext cx="10515600" cy="38597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a:lstStyle/>
          <a:p>
            <a:fld id="{82EDB8D0-98ED-4B86-9D5F-E61ADC70144D}" type="datetimeFigureOut">
              <a:rPr lang="en-US" smtClean="0"/>
              <a:t>11/30/2022</a:t>
            </a:fld>
            <a:endParaRPr lang="en-US" dirty="0"/>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23DA7759-3209-4FE2-96D1-4EEDD81E9EA0}"/>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41460DAD-8769-4C9F-9C8C-BB0443909D76}"/>
              </a:ext>
            </a:extLst>
          </p:cNvPr>
          <p:cNvSpPr/>
          <p:nvPr/>
        </p:nvSpPr>
        <p:spPr>
          <a:xfrm flipH="1">
            <a:off x="12353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430252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C0001-5D76-45A0-A9F4-7172BDDD5D2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AA5F313-1240-47AE-A026-7F349292B5CA}"/>
              </a:ext>
            </a:extLst>
          </p:cNvPr>
          <p:cNvSpPr>
            <a:spLocks noGrp="1"/>
          </p:cNvSpPr>
          <p:nvPr>
            <p:ph type="dt" sz="half" idx="10"/>
          </p:nvPr>
        </p:nvSpPr>
        <p:spPr/>
        <p:txBody>
          <a:bodyPr/>
          <a:lstStyle/>
          <a:p>
            <a:fld id="{82EDB8D0-98ED-4B86-9D5F-E61ADC70144D}" type="datetimeFigureOut">
              <a:rPr lang="en-US" smtClean="0"/>
              <a:t>11/30/2022</a:t>
            </a:fld>
            <a:endParaRPr lang="en-US"/>
          </a:p>
        </p:txBody>
      </p:sp>
      <p:sp>
        <p:nvSpPr>
          <p:cNvPr id="5" name="Footer Placeholder 4">
            <a:extLst>
              <a:ext uri="{FF2B5EF4-FFF2-40B4-BE49-F238E27FC236}">
                <a16:creationId xmlns:a16="http://schemas.microsoft.com/office/drawing/2014/main" id="{22448158-6132-4335-B8E1-F6A8963837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94C5B6-1598-48B4-9B3A-3078FDBE90B7}"/>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9" name="Freeform: Shape 8">
            <a:extLst>
              <a:ext uri="{FF2B5EF4-FFF2-40B4-BE49-F238E27FC236}">
                <a16:creationId xmlns:a16="http://schemas.microsoft.com/office/drawing/2014/main" id="{FEDBDD32-D3EE-4848-A112-BA814D4631CD}"/>
              </a:ext>
            </a:extLst>
          </p:cNvPr>
          <p:cNvSpPr/>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Arc 9">
            <a:extLst>
              <a:ext uri="{FF2B5EF4-FFF2-40B4-BE49-F238E27FC236}">
                <a16:creationId xmlns:a16="http://schemas.microsoft.com/office/drawing/2014/main" id="{61350361-843C-49D0-BD6A-ECDBA3842BA0}"/>
              </a:ext>
            </a:extLst>
          </p:cNvPr>
          <p:cNvSpPr/>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75982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BFD05-2CB2-4A7E-89E7-57615BA82B4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F9532B8-D460-476D-816F-725E8D96C0A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6F7120F-70AF-4ED5-B364-3AA55C6B44B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3D8B65F-F709-469F-9961-4D01896CAA12}"/>
              </a:ext>
            </a:extLst>
          </p:cNvPr>
          <p:cNvSpPr>
            <a:spLocks noGrp="1"/>
          </p:cNvSpPr>
          <p:nvPr>
            <p:ph type="dt" sz="half" idx="10"/>
          </p:nvPr>
        </p:nvSpPr>
        <p:spPr/>
        <p:txBody>
          <a:bodyPr/>
          <a:lstStyle/>
          <a:p>
            <a:fld id="{82EDB8D0-98ED-4B86-9D5F-E61ADC70144D}" type="datetimeFigureOut">
              <a:rPr lang="en-US" smtClean="0"/>
              <a:t>11/30/2022</a:t>
            </a:fld>
            <a:endParaRPr lang="en-US"/>
          </a:p>
        </p:txBody>
      </p:sp>
      <p:sp>
        <p:nvSpPr>
          <p:cNvPr id="6" name="Footer Placeholder 5">
            <a:extLst>
              <a:ext uri="{FF2B5EF4-FFF2-40B4-BE49-F238E27FC236}">
                <a16:creationId xmlns:a16="http://schemas.microsoft.com/office/drawing/2014/main" id="{B781C6BC-B23D-48BC-AD44-654DDB8D012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100D60B-86A1-479D-BCE8-06D2C3DBC94E}"/>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8" name="Freeform: Shape 7">
            <a:extLst>
              <a:ext uri="{FF2B5EF4-FFF2-40B4-BE49-F238E27FC236}">
                <a16:creationId xmlns:a16="http://schemas.microsoft.com/office/drawing/2014/main" id="{B4EC5136-99DA-40B5-8F79-5C3A56D38BA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4F8FB775-26C4-41BA-837C-4478D48D215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417919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A8A5018-8A77-40E8-B159-4894ECF228B1}"/>
              </a:ext>
            </a:extLst>
          </p:cNvPr>
          <p:cNvSpPr>
            <a:spLocks noGrp="1"/>
          </p:cNvSpPr>
          <p:nvPr>
            <p:ph type="dt" sz="half" idx="10"/>
          </p:nvPr>
        </p:nvSpPr>
        <p:spPr/>
        <p:txBody>
          <a:bodyPr/>
          <a:lstStyle/>
          <a:p>
            <a:fld id="{82EDB8D0-98ED-4B86-9D5F-E61ADC70144D}" type="datetimeFigureOut">
              <a:rPr lang="en-US" smtClean="0"/>
              <a:t>11/30/2022</a:t>
            </a:fld>
            <a:endParaRPr lang="en-US"/>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786300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p:txBody>
          <a:bodyPr/>
          <a:lstStyle/>
          <a:p>
            <a:fld id="{82EDB8D0-98ED-4B86-9D5F-E61ADC70144D}" type="datetimeFigureOut">
              <a:rPr lang="en-US" smtClean="0"/>
              <a:t>11/30/2022</a:t>
            </a:fld>
            <a:endParaRPr lang="en-US"/>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6" name="Freeform: Shape 5">
            <a:extLst>
              <a:ext uri="{FF2B5EF4-FFF2-40B4-BE49-F238E27FC236}">
                <a16:creationId xmlns:a16="http://schemas.microsoft.com/office/drawing/2014/main" id="{DC13EF9C-0B5A-4364-91AA-E5DD5B536E54}"/>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Freeform: Shape 6">
            <a:extLst>
              <a:ext uri="{FF2B5EF4-FFF2-40B4-BE49-F238E27FC236}">
                <a16:creationId xmlns:a16="http://schemas.microsoft.com/office/drawing/2014/main" id="{8F674475-6327-490A-BD7F-084F5C07F2E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774183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024287-C9B9-48AC-8E4D-A282DE2F44F5}"/>
              </a:ext>
            </a:extLst>
          </p:cNvPr>
          <p:cNvSpPr>
            <a:spLocks noGrp="1"/>
          </p:cNvSpPr>
          <p:nvPr>
            <p:ph type="dt" sz="half" idx="10"/>
          </p:nvPr>
        </p:nvSpPr>
        <p:spPr/>
        <p:txBody>
          <a:bodyPr/>
          <a:lstStyle/>
          <a:p>
            <a:fld id="{82EDB8D0-98ED-4B86-9D5F-E61ADC70144D}" type="datetimeFigureOut">
              <a:rPr lang="en-US" smtClean="0"/>
              <a:t>11/30/2022</a:t>
            </a:fld>
            <a:endParaRPr lang="en-US"/>
          </a:p>
        </p:txBody>
      </p:sp>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500921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FC812-4DB6-4F98-9404-29C191D3BAD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F0855E-0CD6-47DD-B648-4C84C783D78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D50082B-17D7-4D61-8AEB-81517D85D2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A70783-FF31-4C4E-9196-EB169B209747}"/>
              </a:ext>
            </a:extLst>
          </p:cNvPr>
          <p:cNvSpPr>
            <a:spLocks noGrp="1"/>
          </p:cNvSpPr>
          <p:nvPr>
            <p:ph type="dt" sz="half" idx="10"/>
          </p:nvPr>
        </p:nvSpPr>
        <p:spPr/>
        <p:txBody>
          <a:bodyPr/>
          <a:lstStyle/>
          <a:p>
            <a:fld id="{82EDB8D0-98ED-4B86-9D5F-E61ADC70144D}" type="datetimeFigureOut">
              <a:rPr lang="en-US" smtClean="0"/>
              <a:t>11/30/2022</a:t>
            </a:fld>
            <a:endParaRPr lang="en-US"/>
          </a:p>
        </p:txBody>
      </p:sp>
      <p:sp>
        <p:nvSpPr>
          <p:cNvPr id="6" name="Footer Placeholder 5">
            <a:extLst>
              <a:ext uri="{FF2B5EF4-FFF2-40B4-BE49-F238E27FC236}">
                <a16:creationId xmlns:a16="http://schemas.microsoft.com/office/drawing/2014/main" id="{7D92E260-747D-40FD-A062-9DD5E6835AB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87E50A0-1E05-49C5-88C9-46267751201F}"/>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8" name="Freeform: Shape 7">
            <a:extLst>
              <a:ext uri="{FF2B5EF4-FFF2-40B4-BE49-F238E27FC236}">
                <a16:creationId xmlns:a16="http://schemas.microsoft.com/office/drawing/2014/main" id="{2C155C63-9F58-4422-B669-F9748628067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385DBA62-0EDB-47AA-86C7-90463BC9B308}"/>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651173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D7521-E43D-41D1-B458-26B20DC6DD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2472CF2-2653-4B98-A416-D7A0A860EC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A6EF87F5-0B10-4AC7-9599-F088C5E796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A07CB7-0520-4D64-B76C-C31AC557832D}"/>
              </a:ext>
            </a:extLst>
          </p:cNvPr>
          <p:cNvSpPr>
            <a:spLocks noGrp="1"/>
          </p:cNvSpPr>
          <p:nvPr>
            <p:ph type="dt" sz="half" idx="10"/>
          </p:nvPr>
        </p:nvSpPr>
        <p:spPr/>
        <p:txBody>
          <a:bodyPr/>
          <a:lstStyle/>
          <a:p>
            <a:fld id="{82EDB8D0-98ED-4B86-9D5F-E61ADC70144D}" type="datetimeFigureOut">
              <a:rPr lang="en-US" smtClean="0"/>
              <a:t>11/30/2022</a:t>
            </a:fld>
            <a:endParaRPr lang="en-US"/>
          </a:p>
        </p:txBody>
      </p:sp>
      <p:sp>
        <p:nvSpPr>
          <p:cNvPr id="6" name="Footer Placeholder 5">
            <a:extLst>
              <a:ext uri="{FF2B5EF4-FFF2-40B4-BE49-F238E27FC236}">
                <a16:creationId xmlns:a16="http://schemas.microsoft.com/office/drawing/2014/main" id="{92EEB226-AD45-45DF-AAB5-5513AE732A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E96AEB-9481-4CCE-B110-FEDD334835B8}"/>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8" name="Freeform: Shape 7">
            <a:extLst>
              <a:ext uri="{FF2B5EF4-FFF2-40B4-BE49-F238E27FC236}">
                <a16:creationId xmlns:a16="http://schemas.microsoft.com/office/drawing/2014/main" id="{6BA9707F-7BCE-464F-BF45-E216527084EE}"/>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BC589723-2CC8-49D1-B4E1-36FECED6A2D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854414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EC5685-19F1-49DA-ADE5-D5D32F1659B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FFC0A4D-22A1-4554-B5DE-887974F4DF9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9D5CDC-F2CE-410E-AD13-DDC235C71C6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cap="none" spc="0" baseline="0">
                <a:solidFill>
                  <a:schemeClr val="tx1">
                    <a:tint val="75000"/>
                  </a:schemeClr>
                </a:solidFill>
                <a:latin typeface="+mn-lt"/>
              </a:defRPr>
            </a:lvl1pPr>
          </a:lstStyle>
          <a:p>
            <a:fld id="{82EDB8D0-98ED-4B86-9D5F-E61ADC70144D}" type="datetimeFigureOut">
              <a:rPr lang="en-US" smtClean="0"/>
              <a:pPr/>
              <a:t>11/30/2022</a:t>
            </a:fld>
            <a:endParaRPr lang="en-US" dirty="0"/>
          </a:p>
        </p:txBody>
      </p:sp>
      <p:sp>
        <p:nvSpPr>
          <p:cNvPr id="5" name="Footer Placeholder 4">
            <a:extLst>
              <a:ext uri="{FF2B5EF4-FFF2-40B4-BE49-F238E27FC236}">
                <a16:creationId xmlns:a16="http://schemas.microsoft.com/office/drawing/2014/main" id="{9340CD45-794A-4BB0-A427-0CE61AEAF4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cap="none" spc="0" baseline="0">
                <a:solidFill>
                  <a:schemeClr val="tx1">
                    <a:tint val="75000"/>
                  </a:schemeClr>
                </a:solidFill>
                <a:latin typeface="+mn-lt"/>
              </a:defRPr>
            </a:lvl1pPr>
          </a:lstStyle>
          <a:p>
            <a:endParaRPr lang="en-US"/>
          </a:p>
        </p:txBody>
      </p:sp>
      <p:sp>
        <p:nvSpPr>
          <p:cNvPr id="6" name="Slide Number Placeholder 5">
            <a:extLst>
              <a:ext uri="{FF2B5EF4-FFF2-40B4-BE49-F238E27FC236}">
                <a16:creationId xmlns:a16="http://schemas.microsoft.com/office/drawing/2014/main" id="{FCB3AB91-9588-4071-92D2-364F4A6ED09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cap="none" spc="0" baseline="0">
                <a:solidFill>
                  <a:schemeClr val="tx1">
                    <a:tint val="75000"/>
                  </a:schemeClr>
                </a:solidFill>
                <a:latin typeface="+mn-lt"/>
              </a:defRPr>
            </a:lvl1pPr>
          </a:lstStyle>
          <a:p>
            <a:fld id="{4854181D-6920-4594-9A5D-6CE56DC9F8B2}" type="slidenum">
              <a:rPr lang="en-US" smtClean="0"/>
              <a:pPr/>
              <a:t>‹#›</a:t>
            </a:fld>
            <a:endParaRPr lang="en-US"/>
          </a:p>
        </p:txBody>
      </p:sp>
    </p:spTree>
    <p:extLst>
      <p:ext uri="{BB962C8B-B14F-4D97-AF65-F5344CB8AC3E}">
        <p14:creationId xmlns:p14="http://schemas.microsoft.com/office/powerpoint/2010/main" val="22948912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4.png"/><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50.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5.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2.xml"/><Relationship Id="rId4" Type="http://schemas.openxmlformats.org/officeDocument/2006/relationships/image" Target="../media/image47.png"/></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2.xml"/><Relationship Id="rId5" Type="http://schemas.openxmlformats.org/officeDocument/2006/relationships/image" Target="../media/image51.png"/><Relationship Id="rId4" Type="http://schemas.openxmlformats.org/officeDocument/2006/relationships/image" Target="../media/image50.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53.png"/><Relationship Id="rId1" Type="http://schemas.openxmlformats.org/officeDocument/2006/relationships/slideLayout" Target="../slideLayouts/slideLayout2.xml"/><Relationship Id="rId5" Type="http://schemas.openxmlformats.org/officeDocument/2006/relationships/image" Target="../media/image56.png"/><Relationship Id="rId4" Type="http://schemas.openxmlformats.org/officeDocument/2006/relationships/image" Target="../media/image55.png"/></Relationships>
</file>

<file path=ppt/slides/_rels/slide64.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image" Target="../media/image57.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59.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image" Target="../media/image62.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6" name="Freeform: Shape 55">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8" name="Arc 57">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useBgFill="1">
        <p:nvSpPr>
          <p:cNvPr id="60" name="Rectangle 59">
            <a:extLst>
              <a:ext uri="{FF2B5EF4-FFF2-40B4-BE49-F238E27FC236}">
                <a16:creationId xmlns:a16="http://schemas.microsoft.com/office/drawing/2014/main" id="{9AFC454B-A080-4D23-B177-6D5356C6E6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2" name="Rectangle 61">
            <a:extLst>
              <a:ext uri="{FF2B5EF4-FFF2-40B4-BE49-F238E27FC236}">
                <a16:creationId xmlns:a16="http://schemas.microsoft.com/office/drawing/2014/main" id="{D0522C2C-7B5C-48A7-A969-03941E5D2E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4" name="Freeform 13">
            <a:extLst>
              <a:ext uri="{FF2B5EF4-FFF2-40B4-BE49-F238E27FC236}">
                <a16:creationId xmlns:a16="http://schemas.microsoft.com/office/drawing/2014/main" id="{9C682A1A-5B2D-4111-BBD6-620165633E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769476" y="220196"/>
            <a:ext cx="9422524" cy="6637806"/>
          </a:xfrm>
          <a:custGeom>
            <a:avLst/>
            <a:gdLst>
              <a:gd name="connsiteX0" fmla="*/ 4929467 w 8191500"/>
              <a:gd name="connsiteY0" fmla="*/ 0 h 5770597"/>
              <a:gd name="connsiteX1" fmla="*/ 8065066 w 8191500"/>
              <a:gd name="connsiteY1" fmla="*/ 1118513 h 5770597"/>
              <a:gd name="connsiteX2" fmla="*/ 8191500 w 8191500"/>
              <a:gd name="connsiteY2" fmla="*/ 1227339 h 5770597"/>
              <a:gd name="connsiteX3" fmla="*/ 8191500 w 8191500"/>
              <a:gd name="connsiteY3" fmla="*/ 5770597 h 5770597"/>
              <a:gd name="connsiteX4" fmla="*/ 79523 w 8191500"/>
              <a:gd name="connsiteY4" fmla="*/ 5770597 h 5770597"/>
              <a:gd name="connsiteX5" fmla="*/ 56799 w 8191500"/>
              <a:gd name="connsiteY5" fmla="*/ 5644158 h 5770597"/>
              <a:gd name="connsiteX6" fmla="*/ 0 w 8191500"/>
              <a:gd name="connsiteY6" fmla="*/ 4898209 h 5770597"/>
              <a:gd name="connsiteX7" fmla="*/ 4929467 w 8191500"/>
              <a:gd name="connsiteY7" fmla="*/ 0 h 577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91500" h="5770597">
                <a:moveTo>
                  <a:pt x="4929467" y="0"/>
                </a:moveTo>
                <a:cubicBezTo>
                  <a:pt x="6120547" y="0"/>
                  <a:pt x="7212963" y="419755"/>
                  <a:pt x="8065066" y="1118513"/>
                </a:cubicBezTo>
                <a:lnTo>
                  <a:pt x="8191500" y="1227339"/>
                </a:lnTo>
                <a:lnTo>
                  <a:pt x="8191500" y="5770597"/>
                </a:lnTo>
                <a:lnTo>
                  <a:pt x="79523" y="5770597"/>
                </a:lnTo>
                <a:lnTo>
                  <a:pt x="56799" y="5644158"/>
                </a:lnTo>
                <a:cubicBezTo>
                  <a:pt x="19398" y="5400934"/>
                  <a:pt x="0" y="5151822"/>
                  <a:pt x="0" y="4898209"/>
                </a:cubicBezTo>
                <a:cubicBezTo>
                  <a:pt x="0" y="2193003"/>
                  <a:pt x="2206998" y="0"/>
                  <a:pt x="492946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26066790-1473-BFA6-B2FF-6C0043BB2712}"/>
              </a:ext>
            </a:extLst>
          </p:cNvPr>
          <p:cNvSpPr>
            <a:spLocks noGrp="1"/>
          </p:cNvSpPr>
          <p:nvPr>
            <p:ph type="title"/>
          </p:nvPr>
        </p:nvSpPr>
        <p:spPr>
          <a:xfrm>
            <a:off x="4038600" y="1939159"/>
            <a:ext cx="7644627" cy="2751086"/>
          </a:xfrm>
        </p:spPr>
        <p:txBody>
          <a:bodyPr vert="horz" lIns="91440" tIns="45720" rIns="91440" bIns="45720" rtlCol="0" anchor="b">
            <a:normAutofit/>
          </a:bodyPr>
          <a:lstStyle/>
          <a:p>
            <a:pPr algn="r"/>
            <a:r>
              <a:rPr lang="en-US" sz="6000" dirty="0"/>
              <a:t>CSCI 444 Final Project:</a:t>
            </a:r>
            <a:br>
              <a:rPr lang="en-US" sz="6000" dirty="0"/>
            </a:br>
            <a:r>
              <a:rPr lang="en-US" sz="6000" dirty="0"/>
              <a:t>Energy in the US</a:t>
            </a:r>
            <a:endParaRPr lang="en-US" sz="6000" kern="1200" dirty="0">
              <a:solidFill>
                <a:schemeClr val="tx1"/>
              </a:solidFill>
              <a:latin typeface="+mj-lt"/>
              <a:ea typeface="+mj-ea"/>
              <a:cs typeface="+mj-cs"/>
            </a:endParaRPr>
          </a:p>
        </p:txBody>
      </p:sp>
      <p:sp>
        <p:nvSpPr>
          <p:cNvPr id="66" name="Oval 65">
            <a:extLst>
              <a:ext uri="{FF2B5EF4-FFF2-40B4-BE49-F238E27FC236}">
                <a16:creationId xmlns:a16="http://schemas.microsoft.com/office/drawing/2014/main" id="{D6EE29F2-D77F-4BD0-A20B-334D316A1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58029" y="3334786"/>
            <a:ext cx="1942241" cy="1889551"/>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68" name="Arc 67">
            <a:extLst>
              <a:ext uri="{FF2B5EF4-FFF2-40B4-BE49-F238E27FC236}">
                <a16:creationId xmlns:a16="http://schemas.microsoft.com/office/drawing/2014/main" id="{22D09ED2-868F-42C6-866E-F92E0CEF31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520172">
            <a:off x="1474479" y="1096414"/>
            <a:ext cx="2987899" cy="2987899"/>
          </a:xfrm>
          <a:prstGeom prst="arc">
            <a:avLst>
              <a:gd name="adj1" fmla="val 14455503"/>
              <a:gd name="adj2" fmla="val 227775"/>
            </a:avLst>
          </a:prstGeom>
          <a:ln w="127000" cap="rnd">
            <a:solidFill>
              <a:schemeClr val="accent2">
                <a:lumMod val="75000"/>
              </a:schemeClr>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5" name="Title 3">
            <a:extLst>
              <a:ext uri="{FF2B5EF4-FFF2-40B4-BE49-F238E27FC236}">
                <a16:creationId xmlns:a16="http://schemas.microsoft.com/office/drawing/2014/main" id="{332EB438-0EF2-A6E1-6FBA-4FAB3EE649D9}"/>
              </a:ext>
            </a:extLst>
          </p:cNvPr>
          <p:cNvSpPr txBox="1">
            <a:spLocks/>
          </p:cNvSpPr>
          <p:nvPr/>
        </p:nvSpPr>
        <p:spPr>
          <a:xfrm>
            <a:off x="4041648" y="5629013"/>
            <a:ext cx="7644627" cy="894792"/>
          </a:xfrm>
          <a:prstGeom prst="rect">
            <a:avLst/>
          </a:prstGeom>
        </p:spPr>
        <p:txBody>
          <a:bodyPr vert="horz" lIns="91440" tIns="45720" rIns="91440" bIns="45720" rtlCol="0" anchor="b">
            <a:normAutofit fontScale="92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3600" dirty="0"/>
              <a:t>Donald Rogers, Brannan </a:t>
            </a:r>
            <a:r>
              <a:rPr lang="en-US" sz="3600" dirty="0" err="1"/>
              <a:t>Kovachev</a:t>
            </a:r>
            <a:r>
              <a:rPr lang="en-US" sz="3600" dirty="0"/>
              <a:t>, and Jeremy Wright</a:t>
            </a:r>
          </a:p>
        </p:txBody>
      </p:sp>
    </p:spTree>
    <p:extLst>
      <p:ext uri="{BB962C8B-B14F-4D97-AF65-F5344CB8AC3E}">
        <p14:creationId xmlns:p14="http://schemas.microsoft.com/office/powerpoint/2010/main" val="206654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036055A9-3C0E-710B-5609-51E83119677A}"/>
              </a:ext>
            </a:extLst>
          </p:cNvPr>
          <p:cNvSpPr>
            <a:spLocks noGrp="1"/>
          </p:cNvSpPr>
          <p:nvPr>
            <p:ph type="title"/>
          </p:nvPr>
        </p:nvSpPr>
        <p:spPr>
          <a:xfrm>
            <a:off x="686834" y="1153572"/>
            <a:ext cx="3200400" cy="4461163"/>
          </a:xfrm>
        </p:spPr>
        <p:txBody>
          <a:bodyPr>
            <a:normAutofit/>
          </a:bodyPr>
          <a:lstStyle/>
          <a:p>
            <a:r>
              <a:rPr lang="en-US" dirty="0">
                <a:solidFill>
                  <a:srgbClr val="FFFFFF"/>
                </a:solidFill>
              </a:rPr>
              <a:t>Types of Emissions Recorded</a:t>
            </a:r>
          </a:p>
        </p:txBody>
      </p:sp>
      <p:sp>
        <p:nvSpPr>
          <p:cNvPr id="5" name="Content Placeholder 4">
            <a:extLst>
              <a:ext uri="{FF2B5EF4-FFF2-40B4-BE49-F238E27FC236}">
                <a16:creationId xmlns:a16="http://schemas.microsoft.com/office/drawing/2014/main" id="{E80B604E-2031-9A7E-0942-49537046C004}"/>
              </a:ext>
            </a:extLst>
          </p:cNvPr>
          <p:cNvSpPr>
            <a:spLocks noGrp="1"/>
          </p:cNvSpPr>
          <p:nvPr>
            <p:ph idx="1"/>
          </p:nvPr>
        </p:nvSpPr>
        <p:spPr>
          <a:xfrm>
            <a:off x="4447308" y="591344"/>
            <a:ext cx="6906491" cy="5585619"/>
          </a:xfrm>
        </p:spPr>
        <p:txBody>
          <a:bodyPr anchor="ctr">
            <a:normAutofit/>
          </a:bodyPr>
          <a:lstStyle/>
          <a:p>
            <a:r>
              <a:rPr lang="en-US" dirty="0"/>
              <a:t>Datasets include Carbon Dioxide (CO</a:t>
            </a:r>
            <a:r>
              <a:rPr lang="en-US" baseline="-25000" dirty="0"/>
              <a:t>2</a:t>
            </a:r>
            <a:r>
              <a:rPr lang="en-US" dirty="0"/>
              <a:t>), Sulfur Dioxide (SO</a:t>
            </a:r>
            <a:r>
              <a:rPr lang="en-US" baseline="-25000" dirty="0"/>
              <a:t>2</a:t>
            </a:r>
            <a:r>
              <a:rPr lang="en-US" dirty="0"/>
              <a:t>), and Nitrogen Oxides (NO</a:t>
            </a:r>
            <a:r>
              <a:rPr lang="en-US" baseline="-25000" dirty="0"/>
              <a:t>X</a:t>
            </a:r>
            <a:r>
              <a:rPr lang="en-US" dirty="0"/>
              <a:t> includes NO and NO</a:t>
            </a:r>
            <a:r>
              <a:rPr lang="en-US" baseline="-25000" dirty="0"/>
              <a:t>2</a:t>
            </a:r>
            <a:r>
              <a:rPr lang="en-US" dirty="0"/>
              <a:t>)</a:t>
            </a:r>
            <a:endParaRPr lang="en-US" baseline="-25000" dirty="0"/>
          </a:p>
          <a:p>
            <a:r>
              <a:rPr lang="en-US" dirty="0"/>
              <a:t>Over 8 million people died in 2018 from fossil fuel pollution</a:t>
            </a:r>
          </a:p>
          <a:p>
            <a:r>
              <a:rPr lang="en-US" dirty="0"/>
              <a:t>NO</a:t>
            </a:r>
            <a:r>
              <a:rPr lang="en-US" baseline="-25000" dirty="0"/>
              <a:t>X</a:t>
            </a:r>
            <a:r>
              <a:rPr lang="en-US" dirty="0"/>
              <a:t> is the most dangerous, followed by Sulfur Dioxide and Carbon Dioxide</a:t>
            </a:r>
          </a:p>
        </p:txBody>
      </p:sp>
      <p:sp>
        <p:nvSpPr>
          <p:cNvPr id="14" name="Arc 13">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089032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036055A9-3C0E-710B-5609-51E83119677A}"/>
              </a:ext>
            </a:extLst>
          </p:cNvPr>
          <p:cNvSpPr>
            <a:spLocks noGrp="1"/>
          </p:cNvSpPr>
          <p:nvPr>
            <p:ph type="title"/>
          </p:nvPr>
        </p:nvSpPr>
        <p:spPr>
          <a:xfrm>
            <a:off x="686834" y="1153572"/>
            <a:ext cx="3200400" cy="4461163"/>
          </a:xfrm>
        </p:spPr>
        <p:txBody>
          <a:bodyPr>
            <a:normAutofit/>
          </a:bodyPr>
          <a:lstStyle/>
          <a:p>
            <a:r>
              <a:rPr lang="en-US" dirty="0">
                <a:solidFill>
                  <a:srgbClr val="FFFFFF"/>
                </a:solidFill>
              </a:rPr>
              <a:t>Framing the Data</a:t>
            </a:r>
          </a:p>
        </p:txBody>
      </p:sp>
      <p:sp>
        <p:nvSpPr>
          <p:cNvPr id="5" name="Content Placeholder 4">
            <a:extLst>
              <a:ext uri="{FF2B5EF4-FFF2-40B4-BE49-F238E27FC236}">
                <a16:creationId xmlns:a16="http://schemas.microsoft.com/office/drawing/2014/main" id="{E80B604E-2031-9A7E-0942-49537046C004}"/>
              </a:ext>
            </a:extLst>
          </p:cNvPr>
          <p:cNvSpPr>
            <a:spLocks noGrp="1"/>
          </p:cNvSpPr>
          <p:nvPr>
            <p:ph idx="1"/>
          </p:nvPr>
        </p:nvSpPr>
        <p:spPr>
          <a:xfrm>
            <a:off x="4447308" y="591344"/>
            <a:ext cx="6906491" cy="5585619"/>
          </a:xfrm>
        </p:spPr>
        <p:txBody>
          <a:bodyPr anchor="ctr">
            <a:normAutofit/>
          </a:bodyPr>
          <a:lstStyle/>
          <a:p>
            <a:r>
              <a:rPr lang="en-US" dirty="0"/>
              <a:t>Average American household uses about 10 MWh of power per year</a:t>
            </a:r>
          </a:p>
          <a:p>
            <a:r>
              <a:rPr lang="en-US" dirty="0"/>
              <a:t>Driving a car for one year generates about 4.5 Metric Tons of CO</a:t>
            </a:r>
            <a:r>
              <a:rPr lang="en-US" baseline="-25000" dirty="0"/>
              <a:t>2</a:t>
            </a:r>
          </a:p>
          <a:p>
            <a:r>
              <a:rPr lang="en-US" dirty="0"/>
              <a:t>SO</a:t>
            </a:r>
            <a:r>
              <a:rPr lang="en-US" baseline="-25000" dirty="0"/>
              <a:t>2 </a:t>
            </a:r>
            <a:r>
              <a:rPr lang="en-US" dirty="0"/>
              <a:t>mainly comes from burning of fossil fuels and isn’t produced often by consumers</a:t>
            </a:r>
          </a:p>
          <a:p>
            <a:r>
              <a:rPr lang="en-US" dirty="0"/>
              <a:t>Driving a large 18-wheeler for one mile generates about 7.0g of NO</a:t>
            </a:r>
            <a:r>
              <a:rPr lang="en-US" baseline="-25000" dirty="0"/>
              <a:t>X</a:t>
            </a:r>
          </a:p>
          <a:p>
            <a:r>
              <a:rPr lang="en-US" dirty="0"/>
              <a:t>Driving a normal car for one mile generates about .07g of NO</a:t>
            </a:r>
            <a:r>
              <a:rPr lang="en-US" baseline="-25000" dirty="0"/>
              <a:t>X</a:t>
            </a:r>
          </a:p>
        </p:txBody>
      </p:sp>
      <p:sp>
        <p:nvSpPr>
          <p:cNvPr id="14" name="Arc 13">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564847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036055A9-3C0E-710B-5609-51E83119677A}"/>
              </a:ext>
            </a:extLst>
          </p:cNvPr>
          <p:cNvSpPr>
            <a:spLocks noGrp="1"/>
          </p:cNvSpPr>
          <p:nvPr>
            <p:ph type="title"/>
          </p:nvPr>
        </p:nvSpPr>
        <p:spPr>
          <a:xfrm>
            <a:off x="686834" y="1153572"/>
            <a:ext cx="3200400" cy="4461163"/>
          </a:xfrm>
        </p:spPr>
        <p:txBody>
          <a:bodyPr>
            <a:normAutofit/>
          </a:bodyPr>
          <a:lstStyle/>
          <a:p>
            <a:r>
              <a:rPr lang="en-US" dirty="0">
                <a:solidFill>
                  <a:srgbClr val="FFFFFF"/>
                </a:solidFill>
              </a:rPr>
              <a:t>Combining Generation and Emissions</a:t>
            </a:r>
          </a:p>
        </p:txBody>
      </p:sp>
      <p:sp>
        <p:nvSpPr>
          <p:cNvPr id="14" name="Arc 13">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7" name="Picture 6">
            <a:extLst>
              <a:ext uri="{FF2B5EF4-FFF2-40B4-BE49-F238E27FC236}">
                <a16:creationId xmlns:a16="http://schemas.microsoft.com/office/drawing/2014/main" id="{0B5CF152-D527-489B-28A4-4E391CE74051}"/>
              </a:ext>
            </a:extLst>
          </p:cNvPr>
          <p:cNvPicPr>
            <a:picLocks noChangeAspect="1"/>
          </p:cNvPicPr>
          <p:nvPr/>
        </p:nvPicPr>
        <p:blipFill rotWithShape="1">
          <a:blip r:embed="rId2"/>
          <a:srcRect t="446" b="1"/>
          <a:stretch/>
        </p:blipFill>
        <p:spPr>
          <a:xfrm>
            <a:off x="4435227" y="737118"/>
            <a:ext cx="7559500" cy="5225703"/>
          </a:xfrm>
          <a:prstGeom prst="rect">
            <a:avLst/>
          </a:prstGeom>
        </p:spPr>
      </p:pic>
    </p:spTree>
    <p:extLst>
      <p:ext uri="{BB962C8B-B14F-4D97-AF65-F5344CB8AC3E}">
        <p14:creationId xmlns:p14="http://schemas.microsoft.com/office/powerpoint/2010/main" val="27595594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1" name="Freeform: Shape 1030">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33" name="Arc 1032">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35" name="Rectangle 1034">
            <a:extLst>
              <a:ext uri="{FF2B5EF4-FFF2-40B4-BE49-F238E27FC236}">
                <a16:creationId xmlns:a16="http://schemas.microsoft.com/office/drawing/2014/main" id="{A34066D6-1B59-4642-A86D-39464CEE97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
            <a:ext cx="5272088" cy="68580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37" name="Arc 1036">
            <a:extLst>
              <a:ext uri="{FF2B5EF4-FFF2-40B4-BE49-F238E27FC236}">
                <a16:creationId xmlns:a16="http://schemas.microsoft.com/office/drawing/2014/main" id="{18E928D9-3091-4385-B979-265D55AD02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303011">
            <a:off x="1718653" y="700861"/>
            <a:ext cx="2987899" cy="2987899"/>
          </a:xfrm>
          <a:prstGeom prst="arc">
            <a:avLst>
              <a:gd name="adj1" fmla="val 14612914"/>
              <a:gd name="adj2" fmla="val 0"/>
            </a:avLst>
          </a:prstGeom>
          <a:ln w="127000" cap="rnd">
            <a:solidFill>
              <a:schemeClr val="accent2">
                <a:lumMod val="7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CFDCDC7C-6708-F26D-98FA-F3A82FAE8FC5}"/>
              </a:ext>
            </a:extLst>
          </p:cNvPr>
          <p:cNvSpPr>
            <a:spLocks noGrp="1"/>
          </p:cNvSpPr>
          <p:nvPr>
            <p:ph type="title"/>
          </p:nvPr>
        </p:nvSpPr>
        <p:spPr>
          <a:xfrm>
            <a:off x="73799" y="2412358"/>
            <a:ext cx="5123351" cy="2460255"/>
          </a:xfrm>
        </p:spPr>
        <p:txBody>
          <a:bodyPr vert="horz" lIns="91440" tIns="45720" rIns="91440" bIns="45720" rtlCol="0" anchor="b">
            <a:normAutofit fontScale="90000"/>
          </a:bodyPr>
          <a:lstStyle/>
          <a:p>
            <a:pPr algn="ctr"/>
            <a:r>
              <a:rPr lang="en-US" sz="5600" kern="1200" dirty="0">
                <a:solidFill>
                  <a:srgbClr val="FFFFFF"/>
                </a:solidFill>
                <a:latin typeface="+mj-lt"/>
                <a:ea typeface="+mj-ea"/>
                <a:cs typeface="+mj-cs"/>
              </a:rPr>
              <a:t>Table 1: </a:t>
            </a:r>
            <a:br>
              <a:rPr lang="en-US" sz="5600" kern="1200" dirty="0">
                <a:solidFill>
                  <a:srgbClr val="FFFFFF"/>
                </a:solidFill>
                <a:latin typeface="+mj-lt"/>
                <a:ea typeface="+mj-ea"/>
                <a:cs typeface="+mj-cs"/>
              </a:rPr>
            </a:br>
            <a:r>
              <a:rPr lang="en-US" sz="5600" kern="1200" dirty="0">
                <a:solidFill>
                  <a:srgbClr val="FFFFFF"/>
                </a:solidFill>
                <a:latin typeface="+mj-lt"/>
                <a:ea typeface="+mj-ea"/>
                <a:cs typeface="+mj-cs"/>
              </a:rPr>
              <a:t>State Power Generation and Emissions</a:t>
            </a:r>
          </a:p>
        </p:txBody>
      </p:sp>
      <p:sp>
        <p:nvSpPr>
          <p:cNvPr id="1039" name="Oval 1038">
            <a:extLst>
              <a:ext uri="{FF2B5EF4-FFF2-40B4-BE49-F238E27FC236}">
                <a16:creationId xmlns:a16="http://schemas.microsoft.com/office/drawing/2014/main" id="{7D602432-D774-4CF5-94E8-7D52D01059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01186" y="4626633"/>
            <a:ext cx="491961" cy="491961"/>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041" name="Rectangle 1040">
            <a:extLst>
              <a:ext uri="{FF2B5EF4-FFF2-40B4-BE49-F238E27FC236}">
                <a16:creationId xmlns:a16="http://schemas.microsoft.com/office/drawing/2014/main" id="{CBF9EBB4-5078-47B2-AAA0-DF4A88D818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27932" y="5011563"/>
            <a:ext cx="731558" cy="731558"/>
          </a:xfrm>
          <a:prstGeom prst="rect">
            <a:avLst/>
          </a:prstGeom>
          <a:noFill/>
          <a:ln w="127000">
            <a:solidFill>
              <a:schemeClr val="accent2">
                <a:lumMod val="75000"/>
              </a:schemeClr>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9" name="Picture 8">
            <a:extLst>
              <a:ext uri="{FF2B5EF4-FFF2-40B4-BE49-F238E27FC236}">
                <a16:creationId xmlns:a16="http://schemas.microsoft.com/office/drawing/2014/main" id="{6430FD8D-EED7-38FA-7FF7-804C21A08AB6}"/>
              </a:ext>
            </a:extLst>
          </p:cNvPr>
          <p:cNvPicPr>
            <a:picLocks noChangeAspect="1"/>
          </p:cNvPicPr>
          <p:nvPr/>
        </p:nvPicPr>
        <p:blipFill>
          <a:blip r:embed="rId2"/>
          <a:stretch>
            <a:fillRect/>
          </a:stretch>
        </p:blipFill>
        <p:spPr>
          <a:xfrm>
            <a:off x="5463525" y="844418"/>
            <a:ext cx="6654676" cy="5169159"/>
          </a:xfrm>
          <a:prstGeom prst="rect">
            <a:avLst/>
          </a:prstGeom>
        </p:spPr>
      </p:pic>
    </p:spTree>
    <p:extLst>
      <p:ext uri="{BB962C8B-B14F-4D97-AF65-F5344CB8AC3E}">
        <p14:creationId xmlns:p14="http://schemas.microsoft.com/office/powerpoint/2010/main" val="21683900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1" name="Freeform: Shape 1030">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33" name="Arc 1032">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35" name="Rectangle 1034">
            <a:extLst>
              <a:ext uri="{FF2B5EF4-FFF2-40B4-BE49-F238E27FC236}">
                <a16:creationId xmlns:a16="http://schemas.microsoft.com/office/drawing/2014/main" id="{A34066D6-1B59-4642-A86D-39464CEE97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
            <a:ext cx="5272088" cy="68580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37" name="Arc 1036">
            <a:extLst>
              <a:ext uri="{FF2B5EF4-FFF2-40B4-BE49-F238E27FC236}">
                <a16:creationId xmlns:a16="http://schemas.microsoft.com/office/drawing/2014/main" id="{18E928D9-3091-4385-B979-265D55AD02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303011">
            <a:off x="1718653" y="700861"/>
            <a:ext cx="2987899" cy="2987899"/>
          </a:xfrm>
          <a:prstGeom prst="arc">
            <a:avLst>
              <a:gd name="adj1" fmla="val 14612914"/>
              <a:gd name="adj2" fmla="val 0"/>
            </a:avLst>
          </a:prstGeom>
          <a:ln w="127000" cap="rnd">
            <a:solidFill>
              <a:schemeClr val="accent2">
                <a:lumMod val="7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CFDCDC7C-6708-F26D-98FA-F3A82FAE8FC5}"/>
              </a:ext>
            </a:extLst>
          </p:cNvPr>
          <p:cNvSpPr>
            <a:spLocks noGrp="1"/>
          </p:cNvSpPr>
          <p:nvPr>
            <p:ph type="title"/>
          </p:nvPr>
        </p:nvSpPr>
        <p:spPr>
          <a:xfrm>
            <a:off x="73800" y="2412358"/>
            <a:ext cx="3187995" cy="2460255"/>
          </a:xfrm>
        </p:spPr>
        <p:txBody>
          <a:bodyPr vert="horz" lIns="91440" tIns="45720" rIns="91440" bIns="45720" rtlCol="0" anchor="b">
            <a:normAutofit fontScale="90000"/>
          </a:bodyPr>
          <a:lstStyle/>
          <a:p>
            <a:pPr algn="ctr"/>
            <a:r>
              <a:rPr lang="en-US" sz="5600" kern="1200" dirty="0">
                <a:solidFill>
                  <a:srgbClr val="FFFFFF"/>
                </a:solidFill>
                <a:latin typeface="+mj-lt"/>
                <a:ea typeface="+mj-ea"/>
                <a:cs typeface="+mj-cs"/>
              </a:rPr>
              <a:t>Table 2: </a:t>
            </a:r>
            <a:br>
              <a:rPr lang="en-US" sz="5600" kern="1200" dirty="0">
                <a:solidFill>
                  <a:srgbClr val="FFFFFF"/>
                </a:solidFill>
                <a:latin typeface="+mj-lt"/>
                <a:ea typeface="+mj-ea"/>
                <a:cs typeface="+mj-cs"/>
              </a:rPr>
            </a:br>
            <a:r>
              <a:rPr lang="en-US" sz="5600" kern="1200" dirty="0">
                <a:solidFill>
                  <a:srgbClr val="FFFFFF"/>
                </a:solidFill>
                <a:latin typeface="+mj-lt"/>
                <a:ea typeface="+mj-ea"/>
                <a:cs typeface="+mj-cs"/>
              </a:rPr>
              <a:t>U.S. Power Generation and Emissions</a:t>
            </a:r>
          </a:p>
        </p:txBody>
      </p:sp>
      <p:sp>
        <p:nvSpPr>
          <p:cNvPr id="1039" name="Oval 1038">
            <a:extLst>
              <a:ext uri="{FF2B5EF4-FFF2-40B4-BE49-F238E27FC236}">
                <a16:creationId xmlns:a16="http://schemas.microsoft.com/office/drawing/2014/main" id="{7D602432-D774-4CF5-94E8-7D52D01059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01186" y="4626633"/>
            <a:ext cx="491961" cy="491961"/>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041" name="Rectangle 1040">
            <a:extLst>
              <a:ext uri="{FF2B5EF4-FFF2-40B4-BE49-F238E27FC236}">
                <a16:creationId xmlns:a16="http://schemas.microsoft.com/office/drawing/2014/main" id="{CBF9EBB4-5078-47B2-AAA0-DF4A88D818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27932" y="5011563"/>
            <a:ext cx="731558" cy="731558"/>
          </a:xfrm>
          <a:prstGeom prst="rect">
            <a:avLst/>
          </a:prstGeom>
          <a:noFill/>
          <a:ln w="127000">
            <a:solidFill>
              <a:schemeClr val="accent2">
                <a:lumMod val="75000"/>
              </a:schemeClr>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3" name="Picture 2">
            <a:extLst>
              <a:ext uri="{FF2B5EF4-FFF2-40B4-BE49-F238E27FC236}">
                <a16:creationId xmlns:a16="http://schemas.microsoft.com/office/drawing/2014/main" id="{FC87A1F4-1824-BE69-F1F8-6557C65269AB}"/>
              </a:ext>
            </a:extLst>
          </p:cNvPr>
          <p:cNvPicPr>
            <a:picLocks noChangeAspect="1"/>
          </p:cNvPicPr>
          <p:nvPr/>
        </p:nvPicPr>
        <p:blipFill rotWithShape="1">
          <a:blip r:embed="rId2"/>
          <a:srcRect t="5573"/>
          <a:stretch/>
        </p:blipFill>
        <p:spPr>
          <a:xfrm>
            <a:off x="3454915" y="1250302"/>
            <a:ext cx="8619455" cy="4239263"/>
          </a:xfrm>
          <a:prstGeom prst="rect">
            <a:avLst/>
          </a:prstGeom>
        </p:spPr>
      </p:pic>
    </p:spTree>
    <p:extLst>
      <p:ext uri="{BB962C8B-B14F-4D97-AF65-F5344CB8AC3E}">
        <p14:creationId xmlns:p14="http://schemas.microsoft.com/office/powerpoint/2010/main" val="12275727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1" name="Freeform: Shape 1030">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33" name="Arc 1032">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35" name="Rectangle 1034">
            <a:extLst>
              <a:ext uri="{FF2B5EF4-FFF2-40B4-BE49-F238E27FC236}">
                <a16:creationId xmlns:a16="http://schemas.microsoft.com/office/drawing/2014/main" id="{A34066D6-1B59-4642-A86D-39464CEE97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
            <a:ext cx="5272088" cy="68580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37" name="Arc 1036">
            <a:extLst>
              <a:ext uri="{FF2B5EF4-FFF2-40B4-BE49-F238E27FC236}">
                <a16:creationId xmlns:a16="http://schemas.microsoft.com/office/drawing/2014/main" id="{18E928D9-3091-4385-B979-265D55AD02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303011">
            <a:off x="1718653" y="700861"/>
            <a:ext cx="2987899" cy="2987899"/>
          </a:xfrm>
          <a:prstGeom prst="arc">
            <a:avLst>
              <a:gd name="adj1" fmla="val 14612914"/>
              <a:gd name="adj2" fmla="val 0"/>
            </a:avLst>
          </a:prstGeom>
          <a:ln w="127000" cap="rnd">
            <a:solidFill>
              <a:schemeClr val="accent2">
                <a:lumMod val="7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CFDCDC7C-6708-F26D-98FA-F3A82FAE8FC5}"/>
              </a:ext>
            </a:extLst>
          </p:cNvPr>
          <p:cNvSpPr>
            <a:spLocks noGrp="1"/>
          </p:cNvSpPr>
          <p:nvPr>
            <p:ph type="title"/>
          </p:nvPr>
        </p:nvSpPr>
        <p:spPr>
          <a:xfrm>
            <a:off x="-46210" y="2187618"/>
            <a:ext cx="4331783" cy="2409347"/>
          </a:xfrm>
        </p:spPr>
        <p:txBody>
          <a:bodyPr vert="horz" lIns="91440" tIns="45720" rIns="91440" bIns="45720" rtlCol="0" anchor="b">
            <a:normAutofit fontScale="90000"/>
          </a:bodyPr>
          <a:lstStyle/>
          <a:p>
            <a:pPr algn="ctr"/>
            <a:r>
              <a:rPr lang="en-US" sz="5600" kern="1200" dirty="0">
                <a:solidFill>
                  <a:srgbClr val="FFFFFF"/>
                </a:solidFill>
                <a:latin typeface="+mj-lt"/>
                <a:ea typeface="+mj-ea"/>
                <a:cs typeface="+mj-cs"/>
              </a:rPr>
              <a:t>Table 3:</a:t>
            </a:r>
            <a:br>
              <a:rPr lang="en-US" sz="5600" kern="1200" dirty="0">
                <a:solidFill>
                  <a:srgbClr val="FFFFFF"/>
                </a:solidFill>
                <a:latin typeface="+mj-lt"/>
                <a:ea typeface="+mj-ea"/>
                <a:cs typeface="+mj-cs"/>
              </a:rPr>
            </a:br>
            <a:r>
              <a:rPr lang="en-US" sz="5600" kern="1200" dirty="0">
                <a:solidFill>
                  <a:srgbClr val="FFFFFF"/>
                </a:solidFill>
                <a:latin typeface="+mj-lt"/>
                <a:ea typeface="+mj-ea"/>
                <a:cs typeface="+mj-cs"/>
              </a:rPr>
              <a:t>Filtered U.S. Generation and Emissions</a:t>
            </a:r>
          </a:p>
        </p:txBody>
      </p:sp>
      <p:sp>
        <p:nvSpPr>
          <p:cNvPr id="1039" name="Oval 1038">
            <a:extLst>
              <a:ext uri="{FF2B5EF4-FFF2-40B4-BE49-F238E27FC236}">
                <a16:creationId xmlns:a16="http://schemas.microsoft.com/office/drawing/2014/main" id="{7D602432-D774-4CF5-94E8-7D52D01059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01186" y="4626633"/>
            <a:ext cx="491961" cy="491961"/>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041" name="Rectangle 1040">
            <a:extLst>
              <a:ext uri="{FF2B5EF4-FFF2-40B4-BE49-F238E27FC236}">
                <a16:creationId xmlns:a16="http://schemas.microsoft.com/office/drawing/2014/main" id="{CBF9EBB4-5078-47B2-AAA0-DF4A88D818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27932" y="5011563"/>
            <a:ext cx="731558" cy="731558"/>
          </a:xfrm>
          <a:prstGeom prst="rect">
            <a:avLst/>
          </a:prstGeom>
          <a:noFill/>
          <a:ln w="127000">
            <a:solidFill>
              <a:schemeClr val="accent2">
                <a:lumMod val="75000"/>
              </a:schemeClr>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5" name="Picture 4">
            <a:extLst>
              <a:ext uri="{FF2B5EF4-FFF2-40B4-BE49-F238E27FC236}">
                <a16:creationId xmlns:a16="http://schemas.microsoft.com/office/drawing/2014/main" id="{BFA92EAA-4F96-CB82-F43F-5BF080D39DE9}"/>
              </a:ext>
            </a:extLst>
          </p:cNvPr>
          <p:cNvPicPr>
            <a:picLocks noChangeAspect="1"/>
          </p:cNvPicPr>
          <p:nvPr/>
        </p:nvPicPr>
        <p:blipFill>
          <a:blip r:embed="rId2"/>
          <a:stretch>
            <a:fillRect/>
          </a:stretch>
        </p:blipFill>
        <p:spPr>
          <a:xfrm>
            <a:off x="4478693" y="2093818"/>
            <a:ext cx="7567805" cy="2503147"/>
          </a:xfrm>
          <a:prstGeom prst="rect">
            <a:avLst/>
          </a:prstGeom>
        </p:spPr>
      </p:pic>
    </p:spTree>
    <p:extLst>
      <p:ext uri="{BB962C8B-B14F-4D97-AF65-F5344CB8AC3E}">
        <p14:creationId xmlns:p14="http://schemas.microsoft.com/office/powerpoint/2010/main" val="30669742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036055A9-3C0E-710B-5609-51E83119677A}"/>
              </a:ext>
            </a:extLst>
          </p:cNvPr>
          <p:cNvSpPr>
            <a:spLocks noGrp="1"/>
          </p:cNvSpPr>
          <p:nvPr>
            <p:ph type="title"/>
          </p:nvPr>
        </p:nvSpPr>
        <p:spPr>
          <a:xfrm>
            <a:off x="686834" y="1153572"/>
            <a:ext cx="3200400" cy="4461163"/>
          </a:xfrm>
        </p:spPr>
        <p:txBody>
          <a:bodyPr>
            <a:normAutofit/>
          </a:bodyPr>
          <a:lstStyle/>
          <a:p>
            <a:r>
              <a:rPr lang="en-US" dirty="0">
                <a:solidFill>
                  <a:srgbClr val="FFFFFF"/>
                </a:solidFill>
              </a:rPr>
              <a:t>Finding the most efficient sources</a:t>
            </a:r>
          </a:p>
        </p:txBody>
      </p:sp>
      <p:sp>
        <p:nvSpPr>
          <p:cNvPr id="14" name="Arc 13">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3" name="Picture 2">
            <a:extLst>
              <a:ext uri="{FF2B5EF4-FFF2-40B4-BE49-F238E27FC236}">
                <a16:creationId xmlns:a16="http://schemas.microsoft.com/office/drawing/2014/main" id="{5B47BA62-3164-02BB-FFE5-5834E256B4A4}"/>
              </a:ext>
            </a:extLst>
          </p:cNvPr>
          <p:cNvPicPr>
            <a:picLocks noChangeAspect="1"/>
          </p:cNvPicPr>
          <p:nvPr/>
        </p:nvPicPr>
        <p:blipFill>
          <a:blip r:embed="rId2"/>
          <a:stretch>
            <a:fillRect/>
          </a:stretch>
        </p:blipFill>
        <p:spPr>
          <a:xfrm>
            <a:off x="4190000" y="1674320"/>
            <a:ext cx="7163800" cy="781159"/>
          </a:xfrm>
          <a:prstGeom prst="rect">
            <a:avLst/>
          </a:prstGeom>
        </p:spPr>
      </p:pic>
      <p:sp>
        <p:nvSpPr>
          <p:cNvPr id="6" name="Content Placeholder 4">
            <a:extLst>
              <a:ext uri="{FF2B5EF4-FFF2-40B4-BE49-F238E27FC236}">
                <a16:creationId xmlns:a16="http://schemas.microsoft.com/office/drawing/2014/main" id="{BD2671B6-A26E-7C7D-6225-387DD72A88D3}"/>
              </a:ext>
            </a:extLst>
          </p:cNvPr>
          <p:cNvSpPr>
            <a:spLocks noGrp="1"/>
          </p:cNvSpPr>
          <p:nvPr>
            <p:ph idx="1"/>
          </p:nvPr>
        </p:nvSpPr>
        <p:spPr>
          <a:xfrm>
            <a:off x="4562524" y="2764985"/>
            <a:ext cx="6924412" cy="2418695"/>
          </a:xfrm>
        </p:spPr>
        <p:txBody>
          <a:bodyPr anchor="ctr">
            <a:normAutofit/>
          </a:bodyPr>
          <a:lstStyle/>
          <a:p>
            <a:r>
              <a:rPr lang="en-US" dirty="0"/>
              <a:t>Not all sources appear on each table due to not having that type of emissions</a:t>
            </a:r>
          </a:p>
          <a:p>
            <a:r>
              <a:rPr lang="en-US" dirty="0"/>
              <a:t>Looking to find most efficient source that makes emissions </a:t>
            </a:r>
            <a:endParaRPr lang="en-US" baseline="-25000" dirty="0"/>
          </a:p>
        </p:txBody>
      </p:sp>
    </p:spTree>
    <p:extLst>
      <p:ext uri="{BB962C8B-B14F-4D97-AF65-F5344CB8AC3E}">
        <p14:creationId xmlns:p14="http://schemas.microsoft.com/office/powerpoint/2010/main" val="2975804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1" name="Freeform: Shape 1030">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33" name="Arc 1032">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35" name="Rectangle 1034">
            <a:extLst>
              <a:ext uri="{FF2B5EF4-FFF2-40B4-BE49-F238E27FC236}">
                <a16:creationId xmlns:a16="http://schemas.microsoft.com/office/drawing/2014/main" id="{A34066D6-1B59-4642-A86D-39464CEE97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
            <a:ext cx="5272088" cy="68580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37" name="Arc 1036">
            <a:extLst>
              <a:ext uri="{FF2B5EF4-FFF2-40B4-BE49-F238E27FC236}">
                <a16:creationId xmlns:a16="http://schemas.microsoft.com/office/drawing/2014/main" id="{18E928D9-3091-4385-B979-265D55AD02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303011">
            <a:off x="1718653" y="700861"/>
            <a:ext cx="2987899" cy="2987899"/>
          </a:xfrm>
          <a:prstGeom prst="arc">
            <a:avLst>
              <a:gd name="adj1" fmla="val 14612914"/>
              <a:gd name="adj2" fmla="val 0"/>
            </a:avLst>
          </a:prstGeom>
          <a:ln w="127000" cap="rnd">
            <a:solidFill>
              <a:schemeClr val="accent2">
                <a:lumMod val="7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CFDCDC7C-6708-F26D-98FA-F3A82FAE8FC5}"/>
              </a:ext>
            </a:extLst>
          </p:cNvPr>
          <p:cNvSpPr>
            <a:spLocks noGrp="1"/>
          </p:cNvSpPr>
          <p:nvPr>
            <p:ph type="title"/>
          </p:nvPr>
        </p:nvSpPr>
        <p:spPr>
          <a:xfrm>
            <a:off x="-46209" y="2187618"/>
            <a:ext cx="3946406" cy="2409347"/>
          </a:xfrm>
        </p:spPr>
        <p:txBody>
          <a:bodyPr vert="horz" lIns="91440" tIns="45720" rIns="91440" bIns="45720" rtlCol="0" anchor="b">
            <a:normAutofit/>
          </a:bodyPr>
          <a:lstStyle/>
          <a:p>
            <a:pPr algn="ctr"/>
            <a:r>
              <a:rPr lang="en-US" sz="5600" kern="1200" dirty="0">
                <a:solidFill>
                  <a:srgbClr val="FFFFFF"/>
                </a:solidFill>
                <a:latin typeface="+mj-lt"/>
                <a:ea typeface="+mj-ea"/>
                <a:cs typeface="+mj-cs"/>
              </a:rPr>
              <a:t>Tables </a:t>
            </a:r>
            <a:r>
              <a:rPr lang="en-US" sz="5600" dirty="0">
                <a:solidFill>
                  <a:srgbClr val="FFFFFF"/>
                </a:solidFill>
              </a:rPr>
              <a:t>4-6</a:t>
            </a:r>
            <a:r>
              <a:rPr lang="en-US" sz="5600" kern="1200" dirty="0">
                <a:solidFill>
                  <a:srgbClr val="FFFFFF"/>
                </a:solidFill>
                <a:latin typeface="+mj-lt"/>
                <a:ea typeface="+mj-ea"/>
                <a:cs typeface="+mj-cs"/>
              </a:rPr>
              <a:t>:</a:t>
            </a:r>
            <a:br>
              <a:rPr lang="en-US" sz="5600" kern="1200" dirty="0">
                <a:solidFill>
                  <a:srgbClr val="FFFFFF"/>
                </a:solidFill>
                <a:latin typeface="+mj-lt"/>
                <a:ea typeface="+mj-ea"/>
                <a:cs typeface="+mj-cs"/>
              </a:rPr>
            </a:br>
            <a:r>
              <a:rPr lang="en-US" sz="5600" kern="1200" dirty="0">
                <a:solidFill>
                  <a:srgbClr val="FFFFFF"/>
                </a:solidFill>
                <a:latin typeface="+mj-lt"/>
                <a:ea typeface="+mj-ea"/>
                <a:cs typeface="+mj-cs"/>
              </a:rPr>
              <a:t>Fuel Efficiency</a:t>
            </a:r>
          </a:p>
        </p:txBody>
      </p:sp>
      <p:sp>
        <p:nvSpPr>
          <p:cNvPr id="1039" name="Oval 1038">
            <a:extLst>
              <a:ext uri="{FF2B5EF4-FFF2-40B4-BE49-F238E27FC236}">
                <a16:creationId xmlns:a16="http://schemas.microsoft.com/office/drawing/2014/main" id="{7D602432-D774-4CF5-94E8-7D52D01059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01186" y="4626633"/>
            <a:ext cx="491961" cy="491961"/>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041" name="Rectangle 1040">
            <a:extLst>
              <a:ext uri="{FF2B5EF4-FFF2-40B4-BE49-F238E27FC236}">
                <a16:creationId xmlns:a16="http://schemas.microsoft.com/office/drawing/2014/main" id="{CBF9EBB4-5078-47B2-AAA0-DF4A88D818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27932" y="5011563"/>
            <a:ext cx="731558" cy="731558"/>
          </a:xfrm>
          <a:prstGeom prst="rect">
            <a:avLst/>
          </a:prstGeom>
          <a:noFill/>
          <a:ln w="127000">
            <a:solidFill>
              <a:schemeClr val="accent2">
                <a:lumMod val="75000"/>
              </a:schemeClr>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3" name="Picture 2">
            <a:extLst>
              <a:ext uri="{FF2B5EF4-FFF2-40B4-BE49-F238E27FC236}">
                <a16:creationId xmlns:a16="http://schemas.microsoft.com/office/drawing/2014/main" id="{DAA7C537-7083-3CB2-2819-E45E979A4406}"/>
              </a:ext>
            </a:extLst>
          </p:cNvPr>
          <p:cNvPicPr>
            <a:picLocks noChangeAspect="1"/>
          </p:cNvPicPr>
          <p:nvPr/>
        </p:nvPicPr>
        <p:blipFill>
          <a:blip r:embed="rId2"/>
          <a:stretch>
            <a:fillRect/>
          </a:stretch>
        </p:blipFill>
        <p:spPr>
          <a:xfrm>
            <a:off x="3900194" y="54655"/>
            <a:ext cx="8156416" cy="1888124"/>
          </a:xfrm>
          <a:prstGeom prst="rect">
            <a:avLst/>
          </a:prstGeom>
        </p:spPr>
      </p:pic>
      <p:pic>
        <p:nvPicPr>
          <p:cNvPr id="7" name="Picture 6">
            <a:extLst>
              <a:ext uri="{FF2B5EF4-FFF2-40B4-BE49-F238E27FC236}">
                <a16:creationId xmlns:a16="http://schemas.microsoft.com/office/drawing/2014/main" id="{EA6C1497-6E30-18D1-4BB2-EDE30D0FAE75}"/>
              </a:ext>
            </a:extLst>
          </p:cNvPr>
          <p:cNvPicPr>
            <a:picLocks noChangeAspect="1"/>
          </p:cNvPicPr>
          <p:nvPr/>
        </p:nvPicPr>
        <p:blipFill>
          <a:blip r:embed="rId3"/>
          <a:stretch>
            <a:fillRect/>
          </a:stretch>
        </p:blipFill>
        <p:spPr>
          <a:xfrm>
            <a:off x="3900194" y="1980014"/>
            <a:ext cx="8156416" cy="2372269"/>
          </a:xfrm>
          <a:prstGeom prst="rect">
            <a:avLst/>
          </a:prstGeom>
        </p:spPr>
      </p:pic>
      <p:pic>
        <p:nvPicPr>
          <p:cNvPr id="9" name="Picture 8">
            <a:extLst>
              <a:ext uri="{FF2B5EF4-FFF2-40B4-BE49-F238E27FC236}">
                <a16:creationId xmlns:a16="http://schemas.microsoft.com/office/drawing/2014/main" id="{0A4FDDD3-1665-B20F-695A-553C856BB3AD}"/>
              </a:ext>
            </a:extLst>
          </p:cNvPr>
          <p:cNvPicPr>
            <a:picLocks noChangeAspect="1"/>
          </p:cNvPicPr>
          <p:nvPr/>
        </p:nvPicPr>
        <p:blipFill>
          <a:blip r:embed="rId4"/>
          <a:stretch>
            <a:fillRect/>
          </a:stretch>
        </p:blipFill>
        <p:spPr>
          <a:xfrm>
            <a:off x="3900194" y="4381543"/>
            <a:ext cx="8156417" cy="2403044"/>
          </a:xfrm>
          <a:prstGeom prst="rect">
            <a:avLst/>
          </a:prstGeom>
        </p:spPr>
      </p:pic>
    </p:spTree>
    <p:extLst>
      <p:ext uri="{BB962C8B-B14F-4D97-AF65-F5344CB8AC3E}">
        <p14:creationId xmlns:p14="http://schemas.microsoft.com/office/powerpoint/2010/main" val="26850358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useBgFill="1">
        <p:nvSpPr>
          <p:cNvPr id="14" name="Rectangle 13">
            <a:extLst>
              <a:ext uri="{FF2B5EF4-FFF2-40B4-BE49-F238E27FC236}">
                <a16:creationId xmlns:a16="http://schemas.microsoft.com/office/drawing/2014/main" id="{5AB83C82-30AD-4DF2-A9AD-CE1547FDED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id="{B36D2DE0-0628-4A9A-A59D-7BA8B5EB30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Oval 17">
            <a:extLst>
              <a:ext uri="{FF2B5EF4-FFF2-40B4-BE49-F238E27FC236}">
                <a16:creationId xmlns:a16="http://schemas.microsoft.com/office/drawing/2014/main" id="{48E405C9-94BE-41DA-928C-DEC9A8550E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15929" y="148929"/>
            <a:ext cx="6560142" cy="65601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FC5D314F-0492-4F3D-38EC-F4CB4A4982B3}"/>
              </a:ext>
            </a:extLst>
          </p:cNvPr>
          <p:cNvSpPr>
            <a:spLocks noGrp="1"/>
          </p:cNvSpPr>
          <p:nvPr>
            <p:ph type="title"/>
          </p:nvPr>
        </p:nvSpPr>
        <p:spPr>
          <a:xfrm>
            <a:off x="3214020" y="1740955"/>
            <a:ext cx="5807991" cy="3394780"/>
          </a:xfrm>
        </p:spPr>
        <p:txBody>
          <a:bodyPr vert="horz" lIns="91440" tIns="45720" rIns="91440" bIns="45720" rtlCol="0" anchor="b">
            <a:normAutofit/>
          </a:bodyPr>
          <a:lstStyle/>
          <a:p>
            <a:pPr algn="ctr"/>
            <a:r>
              <a:rPr lang="en-US" sz="6000" kern="1200" dirty="0">
                <a:solidFill>
                  <a:srgbClr val="FFFFFF"/>
                </a:solidFill>
                <a:latin typeface="+mj-lt"/>
                <a:ea typeface="+mj-ea"/>
                <a:cs typeface="+mj-cs"/>
              </a:rPr>
              <a:t>How has Clean Energy usage changed in the U.S. since 2001?</a:t>
            </a:r>
          </a:p>
        </p:txBody>
      </p:sp>
      <p:sp>
        <p:nvSpPr>
          <p:cNvPr id="5" name="Text Placeholder 4">
            <a:extLst>
              <a:ext uri="{FF2B5EF4-FFF2-40B4-BE49-F238E27FC236}">
                <a16:creationId xmlns:a16="http://schemas.microsoft.com/office/drawing/2014/main" id="{8B692580-ED41-5FB1-1A5E-38634675287C}"/>
              </a:ext>
            </a:extLst>
          </p:cNvPr>
          <p:cNvSpPr>
            <a:spLocks noGrp="1"/>
          </p:cNvSpPr>
          <p:nvPr>
            <p:ph type="body" idx="1"/>
          </p:nvPr>
        </p:nvSpPr>
        <p:spPr>
          <a:xfrm>
            <a:off x="3315031" y="1167902"/>
            <a:ext cx="5561938" cy="466800"/>
          </a:xfrm>
        </p:spPr>
        <p:txBody>
          <a:bodyPr vert="horz" lIns="91440" tIns="45720" rIns="91440" bIns="45720" rtlCol="0">
            <a:normAutofit/>
          </a:bodyPr>
          <a:lstStyle/>
          <a:p>
            <a:pPr algn="ctr"/>
            <a:r>
              <a:rPr lang="en-US" sz="2400" kern="1200">
                <a:solidFill>
                  <a:srgbClr val="FFFFFF"/>
                </a:solidFill>
                <a:latin typeface="+mn-lt"/>
                <a:ea typeface="+mn-ea"/>
                <a:cs typeface="+mn-cs"/>
              </a:rPr>
              <a:t>Question 3</a:t>
            </a:r>
            <a:endParaRPr lang="en-US" sz="2400" kern="1200" dirty="0">
              <a:solidFill>
                <a:srgbClr val="FFFFFF"/>
              </a:solidFill>
              <a:latin typeface="+mn-lt"/>
              <a:ea typeface="+mn-ea"/>
              <a:cs typeface="+mn-cs"/>
            </a:endParaRPr>
          </a:p>
        </p:txBody>
      </p:sp>
      <p:sp>
        <p:nvSpPr>
          <p:cNvPr id="20" name="Arc 19">
            <a:extLst>
              <a:ext uri="{FF2B5EF4-FFF2-40B4-BE49-F238E27FC236}">
                <a16:creationId xmlns:a16="http://schemas.microsoft.com/office/drawing/2014/main" id="{D2091A72-D5BB-42AC-8FD3-F7747D9086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9222429" flipV="1">
            <a:off x="2494119" y="-28502"/>
            <a:ext cx="6816262" cy="6816262"/>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2" name="Oval 21">
            <a:extLst>
              <a:ext uri="{FF2B5EF4-FFF2-40B4-BE49-F238E27FC236}">
                <a16:creationId xmlns:a16="http://schemas.microsoft.com/office/drawing/2014/main" id="{6ED12BFC-A737-46AF-8411-481112D54B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65417" y="5241988"/>
            <a:ext cx="759403" cy="73880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719060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036055A9-3C0E-710B-5609-51E83119677A}"/>
              </a:ext>
            </a:extLst>
          </p:cNvPr>
          <p:cNvSpPr>
            <a:spLocks noGrp="1"/>
          </p:cNvSpPr>
          <p:nvPr>
            <p:ph type="title"/>
          </p:nvPr>
        </p:nvSpPr>
        <p:spPr>
          <a:xfrm>
            <a:off x="688743" y="1153571"/>
            <a:ext cx="3200400" cy="4461163"/>
          </a:xfrm>
        </p:spPr>
        <p:txBody>
          <a:bodyPr>
            <a:normAutofit/>
          </a:bodyPr>
          <a:lstStyle/>
          <a:p>
            <a:r>
              <a:rPr lang="en-US" dirty="0">
                <a:solidFill>
                  <a:srgbClr val="FFFFFF"/>
                </a:solidFill>
              </a:rPr>
              <a:t>Total U.S. Energy</a:t>
            </a:r>
          </a:p>
        </p:txBody>
      </p:sp>
      <p:sp>
        <p:nvSpPr>
          <p:cNvPr id="14" name="Arc 13">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 name="Content Placeholder 4">
            <a:extLst>
              <a:ext uri="{FF2B5EF4-FFF2-40B4-BE49-F238E27FC236}">
                <a16:creationId xmlns:a16="http://schemas.microsoft.com/office/drawing/2014/main" id="{BE413C75-FC60-B16E-4C9D-12D6A6D5E866}"/>
              </a:ext>
            </a:extLst>
          </p:cNvPr>
          <p:cNvSpPr>
            <a:spLocks noGrp="1"/>
          </p:cNvSpPr>
          <p:nvPr>
            <p:ph idx="1"/>
          </p:nvPr>
        </p:nvSpPr>
        <p:spPr>
          <a:xfrm>
            <a:off x="4371913" y="1153571"/>
            <a:ext cx="6906491" cy="2395137"/>
          </a:xfrm>
        </p:spPr>
        <p:txBody>
          <a:bodyPr anchor="ctr">
            <a:normAutofit/>
          </a:bodyPr>
          <a:lstStyle/>
          <a:p>
            <a:r>
              <a:rPr lang="en-US" dirty="0"/>
              <a:t>Scatterplot to see totals for U.S. Power Generation since 2001</a:t>
            </a:r>
          </a:p>
          <a:p>
            <a:r>
              <a:rPr lang="en-US" dirty="0"/>
              <a:t>Includes all sources of energy, including green energy and brown energy</a:t>
            </a:r>
          </a:p>
        </p:txBody>
      </p:sp>
      <p:pic>
        <p:nvPicPr>
          <p:cNvPr id="6" name="Picture 5">
            <a:extLst>
              <a:ext uri="{FF2B5EF4-FFF2-40B4-BE49-F238E27FC236}">
                <a16:creationId xmlns:a16="http://schemas.microsoft.com/office/drawing/2014/main" id="{05072C89-6DCF-6B6E-736C-094706087E89}"/>
              </a:ext>
            </a:extLst>
          </p:cNvPr>
          <p:cNvPicPr>
            <a:picLocks noChangeAspect="1"/>
          </p:cNvPicPr>
          <p:nvPr/>
        </p:nvPicPr>
        <p:blipFill>
          <a:blip r:embed="rId2"/>
          <a:stretch>
            <a:fillRect/>
          </a:stretch>
        </p:blipFill>
        <p:spPr>
          <a:xfrm>
            <a:off x="4259945" y="3598440"/>
            <a:ext cx="7679074" cy="1445369"/>
          </a:xfrm>
          <a:prstGeom prst="rect">
            <a:avLst/>
          </a:prstGeom>
        </p:spPr>
      </p:pic>
    </p:spTree>
    <p:extLst>
      <p:ext uri="{BB962C8B-B14F-4D97-AF65-F5344CB8AC3E}">
        <p14:creationId xmlns:p14="http://schemas.microsoft.com/office/powerpoint/2010/main" val="8354677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6" name="Freeform: Shape 55">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8" name="Arc 57">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useBgFill="1">
        <p:nvSpPr>
          <p:cNvPr id="60" name="Rectangle 59">
            <a:extLst>
              <a:ext uri="{FF2B5EF4-FFF2-40B4-BE49-F238E27FC236}">
                <a16:creationId xmlns:a16="http://schemas.microsoft.com/office/drawing/2014/main" id="{9AFC454B-A080-4D23-B177-6D5356C6E6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2" name="Rectangle 61">
            <a:extLst>
              <a:ext uri="{FF2B5EF4-FFF2-40B4-BE49-F238E27FC236}">
                <a16:creationId xmlns:a16="http://schemas.microsoft.com/office/drawing/2014/main" id="{D0522C2C-7B5C-48A7-A969-03941E5D2E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4" name="Freeform 13">
            <a:extLst>
              <a:ext uri="{FF2B5EF4-FFF2-40B4-BE49-F238E27FC236}">
                <a16:creationId xmlns:a16="http://schemas.microsoft.com/office/drawing/2014/main" id="{9C682A1A-5B2D-4111-BBD6-620165633E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769476" y="220196"/>
            <a:ext cx="9422524" cy="6637806"/>
          </a:xfrm>
          <a:custGeom>
            <a:avLst/>
            <a:gdLst>
              <a:gd name="connsiteX0" fmla="*/ 4929467 w 8191500"/>
              <a:gd name="connsiteY0" fmla="*/ 0 h 5770597"/>
              <a:gd name="connsiteX1" fmla="*/ 8065066 w 8191500"/>
              <a:gd name="connsiteY1" fmla="*/ 1118513 h 5770597"/>
              <a:gd name="connsiteX2" fmla="*/ 8191500 w 8191500"/>
              <a:gd name="connsiteY2" fmla="*/ 1227339 h 5770597"/>
              <a:gd name="connsiteX3" fmla="*/ 8191500 w 8191500"/>
              <a:gd name="connsiteY3" fmla="*/ 5770597 h 5770597"/>
              <a:gd name="connsiteX4" fmla="*/ 79523 w 8191500"/>
              <a:gd name="connsiteY4" fmla="*/ 5770597 h 5770597"/>
              <a:gd name="connsiteX5" fmla="*/ 56799 w 8191500"/>
              <a:gd name="connsiteY5" fmla="*/ 5644158 h 5770597"/>
              <a:gd name="connsiteX6" fmla="*/ 0 w 8191500"/>
              <a:gd name="connsiteY6" fmla="*/ 4898209 h 5770597"/>
              <a:gd name="connsiteX7" fmla="*/ 4929467 w 8191500"/>
              <a:gd name="connsiteY7" fmla="*/ 0 h 577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91500" h="5770597">
                <a:moveTo>
                  <a:pt x="4929467" y="0"/>
                </a:moveTo>
                <a:cubicBezTo>
                  <a:pt x="6120547" y="0"/>
                  <a:pt x="7212963" y="419755"/>
                  <a:pt x="8065066" y="1118513"/>
                </a:cubicBezTo>
                <a:lnTo>
                  <a:pt x="8191500" y="1227339"/>
                </a:lnTo>
                <a:lnTo>
                  <a:pt x="8191500" y="5770597"/>
                </a:lnTo>
                <a:lnTo>
                  <a:pt x="79523" y="5770597"/>
                </a:lnTo>
                <a:lnTo>
                  <a:pt x="56799" y="5644158"/>
                </a:lnTo>
                <a:cubicBezTo>
                  <a:pt x="19398" y="5400934"/>
                  <a:pt x="0" y="5151822"/>
                  <a:pt x="0" y="4898209"/>
                </a:cubicBezTo>
                <a:cubicBezTo>
                  <a:pt x="0" y="2193003"/>
                  <a:pt x="2206998" y="0"/>
                  <a:pt x="492946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26066790-1473-BFA6-B2FF-6C0043BB2712}"/>
              </a:ext>
            </a:extLst>
          </p:cNvPr>
          <p:cNvSpPr>
            <a:spLocks noGrp="1"/>
          </p:cNvSpPr>
          <p:nvPr>
            <p:ph type="title"/>
          </p:nvPr>
        </p:nvSpPr>
        <p:spPr>
          <a:xfrm>
            <a:off x="4038600" y="1939159"/>
            <a:ext cx="7644627" cy="2751086"/>
          </a:xfrm>
        </p:spPr>
        <p:txBody>
          <a:bodyPr vert="horz" lIns="91440" tIns="45720" rIns="91440" bIns="45720" rtlCol="0" anchor="b">
            <a:normAutofit/>
          </a:bodyPr>
          <a:lstStyle/>
          <a:p>
            <a:pPr algn="r"/>
            <a:r>
              <a:rPr lang="en-US" sz="6000" dirty="0"/>
              <a:t>Part 1:</a:t>
            </a:r>
            <a:br>
              <a:rPr lang="en-US" sz="6000" dirty="0"/>
            </a:br>
            <a:r>
              <a:rPr lang="en-US" sz="6000" kern="1200" dirty="0">
                <a:solidFill>
                  <a:schemeClr val="tx1"/>
                </a:solidFill>
                <a:latin typeface="+mj-lt"/>
                <a:ea typeface="+mj-ea"/>
                <a:cs typeface="+mj-cs"/>
              </a:rPr>
              <a:t>A National Overview</a:t>
            </a:r>
          </a:p>
        </p:txBody>
      </p:sp>
      <p:sp>
        <p:nvSpPr>
          <p:cNvPr id="66" name="Oval 65">
            <a:extLst>
              <a:ext uri="{FF2B5EF4-FFF2-40B4-BE49-F238E27FC236}">
                <a16:creationId xmlns:a16="http://schemas.microsoft.com/office/drawing/2014/main" id="{D6EE29F2-D77F-4BD0-A20B-334D316A1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58029" y="3334786"/>
            <a:ext cx="1942241" cy="1889551"/>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68" name="Arc 67">
            <a:extLst>
              <a:ext uri="{FF2B5EF4-FFF2-40B4-BE49-F238E27FC236}">
                <a16:creationId xmlns:a16="http://schemas.microsoft.com/office/drawing/2014/main" id="{22D09ED2-868F-42C6-866E-F92E0CEF31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520172">
            <a:off x="1474479" y="1096414"/>
            <a:ext cx="2987899" cy="2987899"/>
          </a:xfrm>
          <a:prstGeom prst="arc">
            <a:avLst>
              <a:gd name="adj1" fmla="val 14455503"/>
              <a:gd name="adj2" fmla="val 227775"/>
            </a:avLst>
          </a:prstGeom>
          <a:ln w="127000" cap="rnd">
            <a:solidFill>
              <a:schemeClr val="accent2">
                <a:lumMod val="75000"/>
              </a:schemeClr>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5" name="Title 3">
            <a:extLst>
              <a:ext uri="{FF2B5EF4-FFF2-40B4-BE49-F238E27FC236}">
                <a16:creationId xmlns:a16="http://schemas.microsoft.com/office/drawing/2014/main" id="{332EB438-0EF2-A6E1-6FBA-4FAB3EE649D9}"/>
              </a:ext>
            </a:extLst>
          </p:cNvPr>
          <p:cNvSpPr txBox="1">
            <a:spLocks/>
          </p:cNvSpPr>
          <p:nvPr/>
        </p:nvSpPr>
        <p:spPr>
          <a:xfrm>
            <a:off x="4041648" y="5629013"/>
            <a:ext cx="7644627" cy="894792"/>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3600" dirty="0"/>
              <a:t>Donald Rogers</a:t>
            </a:r>
          </a:p>
        </p:txBody>
      </p:sp>
    </p:spTree>
    <p:extLst>
      <p:ext uri="{BB962C8B-B14F-4D97-AF65-F5344CB8AC3E}">
        <p14:creationId xmlns:p14="http://schemas.microsoft.com/office/powerpoint/2010/main" val="375818769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1" name="Freeform: Shape 1030">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33" name="Arc 1032">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35" name="Rectangle 1034">
            <a:extLst>
              <a:ext uri="{FF2B5EF4-FFF2-40B4-BE49-F238E27FC236}">
                <a16:creationId xmlns:a16="http://schemas.microsoft.com/office/drawing/2014/main" id="{A34066D6-1B59-4642-A86D-39464CEE97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
            <a:ext cx="5272088" cy="68580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37" name="Arc 1036">
            <a:extLst>
              <a:ext uri="{FF2B5EF4-FFF2-40B4-BE49-F238E27FC236}">
                <a16:creationId xmlns:a16="http://schemas.microsoft.com/office/drawing/2014/main" id="{18E928D9-3091-4385-B979-265D55AD02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303011">
            <a:off x="1718653" y="700861"/>
            <a:ext cx="2987899" cy="2987899"/>
          </a:xfrm>
          <a:prstGeom prst="arc">
            <a:avLst>
              <a:gd name="adj1" fmla="val 14612914"/>
              <a:gd name="adj2" fmla="val 0"/>
            </a:avLst>
          </a:prstGeom>
          <a:ln w="127000" cap="rnd">
            <a:solidFill>
              <a:schemeClr val="accent2">
                <a:lumMod val="7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CFDCDC7C-6708-F26D-98FA-F3A82FAE8FC5}"/>
              </a:ext>
            </a:extLst>
          </p:cNvPr>
          <p:cNvSpPr>
            <a:spLocks noGrp="1"/>
          </p:cNvSpPr>
          <p:nvPr>
            <p:ph type="title"/>
          </p:nvPr>
        </p:nvSpPr>
        <p:spPr>
          <a:xfrm>
            <a:off x="-46210" y="2187618"/>
            <a:ext cx="5318298" cy="2409347"/>
          </a:xfrm>
        </p:spPr>
        <p:txBody>
          <a:bodyPr vert="horz" lIns="91440" tIns="45720" rIns="91440" bIns="45720" rtlCol="0" anchor="b">
            <a:normAutofit/>
          </a:bodyPr>
          <a:lstStyle/>
          <a:p>
            <a:pPr algn="ctr"/>
            <a:r>
              <a:rPr lang="en-US" sz="5600" kern="1200" dirty="0">
                <a:solidFill>
                  <a:srgbClr val="FFFFFF"/>
                </a:solidFill>
                <a:latin typeface="+mj-lt"/>
                <a:ea typeface="+mj-ea"/>
                <a:cs typeface="+mj-cs"/>
              </a:rPr>
              <a:t>Scatterplot: </a:t>
            </a:r>
            <a:br>
              <a:rPr lang="en-US" sz="5600" kern="1200" dirty="0">
                <a:solidFill>
                  <a:srgbClr val="FFFFFF"/>
                </a:solidFill>
                <a:latin typeface="+mj-lt"/>
                <a:ea typeface="+mj-ea"/>
                <a:cs typeface="+mj-cs"/>
              </a:rPr>
            </a:br>
            <a:r>
              <a:rPr lang="en-US" sz="5600" kern="1200" dirty="0">
                <a:solidFill>
                  <a:srgbClr val="FFFFFF"/>
                </a:solidFill>
                <a:latin typeface="+mj-lt"/>
                <a:ea typeface="+mj-ea"/>
                <a:cs typeface="+mj-cs"/>
              </a:rPr>
              <a:t>Total U.S. Production</a:t>
            </a:r>
          </a:p>
        </p:txBody>
      </p:sp>
      <p:sp>
        <p:nvSpPr>
          <p:cNvPr id="1039" name="Oval 1038">
            <a:extLst>
              <a:ext uri="{FF2B5EF4-FFF2-40B4-BE49-F238E27FC236}">
                <a16:creationId xmlns:a16="http://schemas.microsoft.com/office/drawing/2014/main" id="{7D602432-D774-4CF5-94E8-7D52D01059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01186" y="4626633"/>
            <a:ext cx="491961" cy="491961"/>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041" name="Rectangle 1040">
            <a:extLst>
              <a:ext uri="{FF2B5EF4-FFF2-40B4-BE49-F238E27FC236}">
                <a16:creationId xmlns:a16="http://schemas.microsoft.com/office/drawing/2014/main" id="{CBF9EBB4-5078-47B2-AAA0-DF4A88D818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27932" y="5011563"/>
            <a:ext cx="731558" cy="731558"/>
          </a:xfrm>
          <a:prstGeom prst="rect">
            <a:avLst/>
          </a:prstGeom>
          <a:noFill/>
          <a:ln w="127000">
            <a:solidFill>
              <a:schemeClr val="accent2">
                <a:lumMod val="75000"/>
              </a:schemeClr>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6" name="Picture 5" descr="Chart, line chart&#10;&#10;Description automatically generated">
            <a:extLst>
              <a:ext uri="{FF2B5EF4-FFF2-40B4-BE49-F238E27FC236}">
                <a16:creationId xmlns:a16="http://schemas.microsoft.com/office/drawing/2014/main" id="{41E0929F-D1DB-8657-D44A-4825E8B18DC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18298" y="1331431"/>
            <a:ext cx="6797679" cy="4195138"/>
          </a:xfrm>
          <a:prstGeom prst="rect">
            <a:avLst/>
          </a:prstGeom>
        </p:spPr>
      </p:pic>
    </p:spTree>
    <p:extLst>
      <p:ext uri="{BB962C8B-B14F-4D97-AF65-F5344CB8AC3E}">
        <p14:creationId xmlns:p14="http://schemas.microsoft.com/office/powerpoint/2010/main" val="406159441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036055A9-3C0E-710B-5609-51E83119677A}"/>
              </a:ext>
            </a:extLst>
          </p:cNvPr>
          <p:cNvSpPr>
            <a:spLocks noGrp="1"/>
          </p:cNvSpPr>
          <p:nvPr>
            <p:ph type="title"/>
          </p:nvPr>
        </p:nvSpPr>
        <p:spPr>
          <a:xfrm>
            <a:off x="688743" y="1153571"/>
            <a:ext cx="3200400" cy="4461163"/>
          </a:xfrm>
        </p:spPr>
        <p:txBody>
          <a:bodyPr>
            <a:normAutofit/>
          </a:bodyPr>
          <a:lstStyle/>
          <a:p>
            <a:r>
              <a:rPr lang="en-US" dirty="0">
                <a:solidFill>
                  <a:srgbClr val="FFFFFF"/>
                </a:solidFill>
              </a:rPr>
              <a:t>Separating Energy Types</a:t>
            </a:r>
          </a:p>
        </p:txBody>
      </p:sp>
      <p:sp>
        <p:nvSpPr>
          <p:cNvPr id="14" name="Arc 13">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7" name="Picture 6">
            <a:extLst>
              <a:ext uri="{FF2B5EF4-FFF2-40B4-BE49-F238E27FC236}">
                <a16:creationId xmlns:a16="http://schemas.microsoft.com/office/drawing/2014/main" id="{8D61142D-8254-7692-2378-52E9245E7298}"/>
              </a:ext>
            </a:extLst>
          </p:cNvPr>
          <p:cNvPicPr>
            <a:picLocks noChangeAspect="1"/>
          </p:cNvPicPr>
          <p:nvPr/>
        </p:nvPicPr>
        <p:blipFill rotWithShape="1">
          <a:blip r:embed="rId2"/>
          <a:srcRect t="1139" b="1"/>
          <a:stretch/>
        </p:blipFill>
        <p:spPr>
          <a:xfrm>
            <a:off x="4371382" y="3384152"/>
            <a:ext cx="7306695" cy="1845883"/>
          </a:xfrm>
          <a:prstGeom prst="rect">
            <a:avLst/>
          </a:prstGeom>
        </p:spPr>
      </p:pic>
      <p:sp>
        <p:nvSpPr>
          <p:cNvPr id="8" name="Content Placeholder 4">
            <a:extLst>
              <a:ext uri="{FF2B5EF4-FFF2-40B4-BE49-F238E27FC236}">
                <a16:creationId xmlns:a16="http://schemas.microsoft.com/office/drawing/2014/main" id="{BE413C75-FC60-B16E-4C9D-12D6A6D5E866}"/>
              </a:ext>
            </a:extLst>
          </p:cNvPr>
          <p:cNvSpPr>
            <a:spLocks noGrp="1"/>
          </p:cNvSpPr>
          <p:nvPr>
            <p:ph idx="1"/>
          </p:nvPr>
        </p:nvSpPr>
        <p:spPr>
          <a:xfrm>
            <a:off x="4447308" y="591344"/>
            <a:ext cx="6906491" cy="2395137"/>
          </a:xfrm>
        </p:spPr>
        <p:txBody>
          <a:bodyPr anchor="ctr">
            <a:normAutofit/>
          </a:bodyPr>
          <a:lstStyle/>
          <a:p>
            <a:r>
              <a:rPr lang="en-US" dirty="0"/>
              <a:t>Clean Energy refers to renewables and non-renewables with very few emissions</a:t>
            </a:r>
          </a:p>
          <a:p>
            <a:r>
              <a:rPr lang="en-US" dirty="0"/>
              <a:t>Filter to only clean energy sources</a:t>
            </a:r>
          </a:p>
        </p:txBody>
      </p:sp>
    </p:spTree>
    <p:extLst>
      <p:ext uri="{BB962C8B-B14F-4D97-AF65-F5344CB8AC3E}">
        <p14:creationId xmlns:p14="http://schemas.microsoft.com/office/powerpoint/2010/main" val="363470695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1" name="Freeform: Shape 1030">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33" name="Arc 1032">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35" name="Rectangle 1034">
            <a:extLst>
              <a:ext uri="{FF2B5EF4-FFF2-40B4-BE49-F238E27FC236}">
                <a16:creationId xmlns:a16="http://schemas.microsoft.com/office/drawing/2014/main" id="{A34066D6-1B59-4642-A86D-39464CEE97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
            <a:ext cx="5272088" cy="68580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37" name="Arc 1036">
            <a:extLst>
              <a:ext uri="{FF2B5EF4-FFF2-40B4-BE49-F238E27FC236}">
                <a16:creationId xmlns:a16="http://schemas.microsoft.com/office/drawing/2014/main" id="{18E928D9-3091-4385-B979-265D55AD02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303011">
            <a:off x="1718653" y="700861"/>
            <a:ext cx="2987899" cy="2987899"/>
          </a:xfrm>
          <a:prstGeom prst="arc">
            <a:avLst>
              <a:gd name="adj1" fmla="val 14612914"/>
              <a:gd name="adj2" fmla="val 0"/>
            </a:avLst>
          </a:prstGeom>
          <a:ln w="127000" cap="rnd">
            <a:solidFill>
              <a:schemeClr val="accent2">
                <a:lumMod val="7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CFDCDC7C-6708-F26D-98FA-F3A82FAE8FC5}"/>
              </a:ext>
            </a:extLst>
          </p:cNvPr>
          <p:cNvSpPr>
            <a:spLocks noGrp="1"/>
          </p:cNvSpPr>
          <p:nvPr>
            <p:ph type="title"/>
          </p:nvPr>
        </p:nvSpPr>
        <p:spPr>
          <a:xfrm>
            <a:off x="596231" y="2095338"/>
            <a:ext cx="4002390" cy="2460255"/>
          </a:xfrm>
        </p:spPr>
        <p:txBody>
          <a:bodyPr vert="horz" lIns="91440" tIns="45720" rIns="91440" bIns="45720" rtlCol="0" anchor="b">
            <a:normAutofit fontScale="90000"/>
          </a:bodyPr>
          <a:lstStyle/>
          <a:p>
            <a:pPr algn="ctr"/>
            <a:r>
              <a:rPr lang="en-US" sz="5600" kern="1200" dirty="0">
                <a:solidFill>
                  <a:srgbClr val="FFFFFF"/>
                </a:solidFill>
                <a:latin typeface="+mj-lt"/>
                <a:ea typeface="+mj-ea"/>
                <a:cs typeface="+mj-cs"/>
              </a:rPr>
              <a:t>Scatterplot: U.S. Production of Green Energy</a:t>
            </a:r>
          </a:p>
        </p:txBody>
      </p:sp>
      <p:sp>
        <p:nvSpPr>
          <p:cNvPr id="1039" name="Oval 1038">
            <a:extLst>
              <a:ext uri="{FF2B5EF4-FFF2-40B4-BE49-F238E27FC236}">
                <a16:creationId xmlns:a16="http://schemas.microsoft.com/office/drawing/2014/main" id="{7D602432-D774-4CF5-94E8-7D52D01059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01186" y="4626633"/>
            <a:ext cx="491961" cy="491961"/>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041" name="Rectangle 1040">
            <a:extLst>
              <a:ext uri="{FF2B5EF4-FFF2-40B4-BE49-F238E27FC236}">
                <a16:creationId xmlns:a16="http://schemas.microsoft.com/office/drawing/2014/main" id="{CBF9EBB4-5078-47B2-AAA0-DF4A88D818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27932" y="5011563"/>
            <a:ext cx="731558" cy="731558"/>
          </a:xfrm>
          <a:prstGeom prst="rect">
            <a:avLst/>
          </a:prstGeom>
          <a:noFill/>
          <a:ln w="127000">
            <a:solidFill>
              <a:schemeClr val="accent2">
                <a:lumMod val="75000"/>
              </a:schemeClr>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7" name="Picture 6" descr="Chart, line chart&#10;&#10;Description automatically generated">
            <a:extLst>
              <a:ext uri="{FF2B5EF4-FFF2-40B4-BE49-F238E27FC236}">
                <a16:creationId xmlns:a16="http://schemas.microsoft.com/office/drawing/2014/main" id="{B302A6F9-247E-5FE4-FA25-1FD0A1DD282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12610" y="1374191"/>
            <a:ext cx="6668431" cy="4115374"/>
          </a:xfrm>
          <a:prstGeom prst="rect">
            <a:avLst/>
          </a:prstGeom>
        </p:spPr>
      </p:pic>
    </p:spTree>
    <p:extLst>
      <p:ext uri="{BB962C8B-B14F-4D97-AF65-F5344CB8AC3E}">
        <p14:creationId xmlns:p14="http://schemas.microsoft.com/office/powerpoint/2010/main" val="335450391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6" name="Freeform: Shape 55">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8" name="Arc 57">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useBgFill="1">
        <p:nvSpPr>
          <p:cNvPr id="60" name="Rectangle 59">
            <a:extLst>
              <a:ext uri="{FF2B5EF4-FFF2-40B4-BE49-F238E27FC236}">
                <a16:creationId xmlns:a16="http://schemas.microsoft.com/office/drawing/2014/main" id="{9AFC454B-A080-4D23-B177-6D5356C6E6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2" name="Rectangle 61">
            <a:extLst>
              <a:ext uri="{FF2B5EF4-FFF2-40B4-BE49-F238E27FC236}">
                <a16:creationId xmlns:a16="http://schemas.microsoft.com/office/drawing/2014/main" id="{D0522C2C-7B5C-48A7-A969-03941E5D2E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4" name="Freeform 13">
            <a:extLst>
              <a:ext uri="{FF2B5EF4-FFF2-40B4-BE49-F238E27FC236}">
                <a16:creationId xmlns:a16="http://schemas.microsoft.com/office/drawing/2014/main" id="{9C682A1A-5B2D-4111-BBD6-620165633E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769476" y="220196"/>
            <a:ext cx="9422524" cy="6637806"/>
          </a:xfrm>
          <a:custGeom>
            <a:avLst/>
            <a:gdLst>
              <a:gd name="connsiteX0" fmla="*/ 4929467 w 8191500"/>
              <a:gd name="connsiteY0" fmla="*/ 0 h 5770597"/>
              <a:gd name="connsiteX1" fmla="*/ 8065066 w 8191500"/>
              <a:gd name="connsiteY1" fmla="*/ 1118513 h 5770597"/>
              <a:gd name="connsiteX2" fmla="*/ 8191500 w 8191500"/>
              <a:gd name="connsiteY2" fmla="*/ 1227339 h 5770597"/>
              <a:gd name="connsiteX3" fmla="*/ 8191500 w 8191500"/>
              <a:gd name="connsiteY3" fmla="*/ 5770597 h 5770597"/>
              <a:gd name="connsiteX4" fmla="*/ 79523 w 8191500"/>
              <a:gd name="connsiteY4" fmla="*/ 5770597 h 5770597"/>
              <a:gd name="connsiteX5" fmla="*/ 56799 w 8191500"/>
              <a:gd name="connsiteY5" fmla="*/ 5644158 h 5770597"/>
              <a:gd name="connsiteX6" fmla="*/ 0 w 8191500"/>
              <a:gd name="connsiteY6" fmla="*/ 4898209 h 5770597"/>
              <a:gd name="connsiteX7" fmla="*/ 4929467 w 8191500"/>
              <a:gd name="connsiteY7" fmla="*/ 0 h 577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91500" h="5770597">
                <a:moveTo>
                  <a:pt x="4929467" y="0"/>
                </a:moveTo>
                <a:cubicBezTo>
                  <a:pt x="6120547" y="0"/>
                  <a:pt x="7212963" y="419755"/>
                  <a:pt x="8065066" y="1118513"/>
                </a:cubicBezTo>
                <a:lnTo>
                  <a:pt x="8191500" y="1227339"/>
                </a:lnTo>
                <a:lnTo>
                  <a:pt x="8191500" y="5770597"/>
                </a:lnTo>
                <a:lnTo>
                  <a:pt x="79523" y="5770597"/>
                </a:lnTo>
                <a:lnTo>
                  <a:pt x="56799" y="5644158"/>
                </a:lnTo>
                <a:cubicBezTo>
                  <a:pt x="19398" y="5400934"/>
                  <a:pt x="0" y="5151822"/>
                  <a:pt x="0" y="4898209"/>
                </a:cubicBezTo>
                <a:cubicBezTo>
                  <a:pt x="0" y="2193003"/>
                  <a:pt x="2206998" y="0"/>
                  <a:pt x="492946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26066790-1473-BFA6-B2FF-6C0043BB2712}"/>
              </a:ext>
            </a:extLst>
          </p:cNvPr>
          <p:cNvSpPr>
            <a:spLocks noGrp="1"/>
          </p:cNvSpPr>
          <p:nvPr>
            <p:ph type="title"/>
          </p:nvPr>
        </p:nvSpPr>
        <p:spPr>
          <a:xfrm>
            <a:off x="4038600" y="1939159"/>
            <a:ext cx="7644627" cy="2751086"/>
          </a:xfrm>
        </p:spPr>
        <p:txBody>
          <a:bodyPr vert="horz" lIns="91440" tIns="45720" rIns="91440" bIns="45720" rtlCol="0" anchor="b">
            <a:normAutofit/>
          </a:bodyPr>
          <a:lstStyle/>
          <a:p>
            <a:pPr algn="r"/>
            <a:r>
              <a:rPr lang="en-US" sz="6000" dirty="0"/>
              <a:t>Part 2:</a:t>
            </a:r>
            <a:br>
              <a:rPr lang="en-US" sz="6000" dirty="0"/>
            </a:br>
            <a:r>
              <a:rPr lang="en-US" sz="6000" kern="1200" dirty="0">
                <a:solidFill>
                  <a:schemeClr val="tx1"/>
                </a:solidFill>
                <a:latin typeface="+mj-lt"/>
                <a:ea typeface="+mj-ea"/>
                <a:cs typeface="+mj-cs"/>
              </a:rPr>
              <a:t>Emissions for Supplying Power to California</a:t>
            </a:r>
          </a:p>
        </p:txBody>
      </p:sp>
      <p:sp>
        <p:nvSpPr>
          <p:cNvPr id="66" name="Oval 65">
            <a:extLst>
              <a:ext uri="{FF2B5EF4-FFF2-40B4-BE49-F238E27FC236}">
                <a16:creationId xmlns:a16="http://schemas.microsoft.com/office/drawing/2014/main" id="{D6EE29F2-D77F-4BD0-A20B-334D316A1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58029" y="3334786"/>
            <a:ext cx="1942241" cy="1889551"/>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68" name="Arc 67">
            <a:extLst>
              <a:ext uri="{FF2B5EF4-FFF2-40B4-BE49-F238E27FC236}">
                <a16:creationId xmlns:a16="http://schemas.microsoft.com/office/drawing/2014/main" id="{22D09ED2-868F-42C6-866E-F92E0CEF31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520172">
            <a:off x="1474479" y="1096414"/>
            <a:ext cx="2987899" cy="2987899"/>
          </a:xfrm>
          <a:prstGeom prst="arc">
            <a:avLst>
              <a:gd name="adj1" fmla="val 14455503"/>
              <a:gd name="adj2" fmla="val 227775"/>
            </a:avLst>
          </a:prstGeom>
          <a:ln w="127000" cap="rnd">
            <a:solidFill>
              <a:schemeClr val="accent2">
                <a:lumMod val="75000"/>
              </a:schemeClr>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5" name="Title 3">
            <a:extLst>
              <a:ext uri="{FF2B5EF4-FFF2-40B4-BE49-F238E27FC236}">
                <a16:creationId xmlns:a16="http://schemas.microsoft.com/office/drawing/2014/main" id="{332EB438-0EF2-A6E1-6FBA-4FAB3EE649D9}"/>
              </a:ext>
            </a:extLst>
          </p:cNvPr>
          <p:cNvSpPr txBox="1">
            <a:spLocks/>
          </p:cNvSpPr>
          <p:nvPr/>
        </p:nvSpPr>
        <p:spPr>
          <a:xfrm>
            <a:off x="4041648" y="5629013"/>
            <a:ext cx="7644627" cy="894792"/>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3600" dirty="0"/>
              <a:t>Brannan Kovachev</a:t>
            </a:r>
          </a:p>
        </p:txBody>
      </p:sp>
    </p:spTree>
    <p:extLst>
      <p:ext uri="{BB962C8B-B14F-4D97-AF65-F5344CB8AC3E}">
        <p14:creationId xmlns:p14="http://schemas.microsoft.com/office/powerpoint/2010/main" val="160283151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036055A9-3C0E-710B-5609-51E83119677A}"/>
              </a:ext>
            </a:extLst>
          </p:cNvPr>
          <p:cNvSpPr>
            <a:spLocks noGrp="1"/>
          </p:cNvSpPr>
          <p:nvPr>
            <p:ph type="title"/>
          </p:nvPr>
        </p:nvSpPr>
        <p:spPr>
          <a:xfrm>
            <a:off x="686834" y="1153572"/>
            <a:ext cx="3200400" cy="4461163"/>
          </a:xfrm>
        </p:spPr>
        <p:txBody>
          <a:bodyPr>
            <a:normAutofit/>
          </a:bodyPr>
          <a:lstStyle/>
          <a:p>
            <a:r>
              <a:rPr lang="en-US" dirty="0">
                <a:solidFill>
                  <a:srgbClr val="FFFFFF"/>
                </a:solidFill>
              </a:rPr>
              <a:t>Datasets</a:t>
            </a:r>
          </a:p>
        </p:txBody>
      </p:sp>
      <p:sp>
        <p:nvSpPr>
          <p:cNvPr id="5" name="Content Placeholder 4">
            <a:extLst>
              <a:ext uri="{FF2B5EF4-FFF2-40B4-BE49-F238E27FC236}">
                <a16:creationId xmlns:a16="http://schemas.microsoft.com/office/drawing/2014/main" id="{E80B604E-2031-9A7E-0942-49537046C004}"/>
              </a:ext>
            </a:extLst>
          </p:cNvPr>
          <p:cNvSpPr>
            <a:spLocks noGrp="1"/>
          </p:cNvSpPr>
          <p:nvPr>
            <p:ph idx="1"/>
          </p:nvPr>
        </p:nvSpPr>
        <p:spPr>
          <a:xfrm>
            <a:off x="4447308" y="591344"/>
            <a:ext cx="6906491" cy="5585619"/>
          </a:xfrm>
        </p:spPr>
        <p:txBody>
          <a:bodyPr anchor="ctr">
            <a:normAutofit/>
          </a:bodyPr>
          <a:lstStyle/>
          <a:p>
            <a:r>
              <a:rPr lang="en-US" dirty="0"/>
              <a:t>Site Emissions – National Emissions Inventory</a:t>
            </a:r>
          </a:p>
          <a:p>
            <a:r>
              <a:rPr lang="en-US" dirty="0"/>
              <a:t>Demographic &amp; Population Statistics - America Community Survey</a:t>
            </a:r>
          </a:p>
          <a:p>
            <a:r>
              <a:rPr lang="en-US" dirty="0"/>
              <a:t>Annual Population Change - Annual Resident Population Estimates</a:t>
            </a:r>
          </a:p>
          <a:p>
            <a:r>
              <a:rPr lang="en-US" dirty="0"/>
              <a:t>County Name to FIPS</a:t>
            </a:r>
          </a:p>
          <a:p>
            <a:r>
              <a:rPr lang="en-US" dirty="0"/>
              <a:t>Choropleth Map Data</a:t>
            </a:r>
          </a:p>
        </p:txBody>
      </p:sp>
      <p:sp>
        <p:nvSpPr>
          <p:cNvPr id="14" name="Arc 13">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832023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useBgFill="1">
        <p:nvSpPr>
          <p:cNvPr id="14" name="Rectangle 13">
            <a:extLst>
              <a:ext uri="{FF2B5EF4-FFF2-40B4-BE49-F238E27FC236}">
                <a16:creationId xmlns:a16="http://schemas.microsoft.com/office/drawing/2014/main" id="{5AB83C82-30AD-4DF2-A9AD-CE1547FDED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id="{B36D2DE0-0628-4A9A-A59D-7BA8B5EB30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Oval 17">
            <a:extLst>
              <a:ext uri="{FF2B5EF4-FFF2-40B4-BE49-F238E27FC236}">
                <a16:creationId xmlns:a16="http://schemas.microsoft.com/office/drawing/2014/main" id="{48E405C9-94BE-41DA-928C-DEC9A8550E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15929" y="148929"/>
            <a:ext cx="6560142" cy="65601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FC5D314F-0492-4F3D-38EC-F4CB4A4982B3}"/>
              </a:ext>
            </a:extLst>
          </p:cNvPr>
          <p:cNvSpPr>
            <a:spLocks noGrp="1"/>
          </p:cNvSpPr>
          <p:nvPr>
            <p:ph type="title"/>
          </p:nvPr>
        </p:nvSpPr>
        <p:spPr>
          <a:xfrm>
            <a:off x="3214020" y="170271"/>
            <a:ext cx="5807991" cy="5231109"/>
          </a:xfrm>
        </p:spPr>
        <p:txBody>
          <a:bodyPr vert="horz" lIns="91440" tIns="45720" rIns="91440" bIns="45720" rtlCol="0" anchor="b">
            <a:normAutofit fontScale="90000"/>
          </a:bodyPr>
          <a:lstStyle/>
          <a:p>
            <a:pPr algn="ctr"/>
            <a:r>
              <a:rPr lang="en-US" sz="6000" kern="1200" dirty="0">
                <a:solidFill>
                  <a:srgbClr val="FFFFFF"/>
                </a:solidFill>
                <a:latin typeface="+mj-lt"/>
                <a:ea typeface="+mj-ea"/>
                <a:cs typeface="+mj-cs"/>
              </a:rPr>
              <a:t>What is the distribution of emissions due to the supply of electric power across California counties?</a:t>
            </a:r>
          </a:p>
        </p:txBody>
      </p:sp>
      <p:sp>
        <p:nvSpPr>
          <p:cNvPr id="5" name="Text Placeholder 4">
            <a:extLst>
              <a:ext uri="{FF2B5EF4-FFF2-40B4-BE49-F238E27FC236}">
                <a16:creationId xmlns:a16="http://schemas.microsoft.com/office/drawing/2014/main" id="{8B692580-ED41-5FB1-1A5E-38634675287C}"/>
              </a:ext>
            </a:extLst>
          </p:cNvPr>
          <p:cNvSpPr>
            <a:spLocks noGrp="1"/>
          </p:cNvSpPr>
          <p:nvPr>
            <p:ph type="body" idx="1"/>
          </p:nvPr>
        </p:nvSpPr>
        <p:spPr>
          <a:xfrm>
            <a:off x="3337047" y="5994163"/>
            <a:ext cx="5561938" cy="466800"/>
          </a:xfrm>
        </p:spPr>
        <p:txBody>
          <a:bodyPr vert="horz" lIns="91440" tIns="45720" rIns="91440" bIns="45720" rtlCol="0">
            <a:normAutofit/>
          </a:bodyPr>
          <a:lstStyle/>
          <a:p>
            <a:pPr algn="ctr"/>
            <a:r>
              <a:rPr lang="en-US" sz="2400" kern="1200" dirty="0">
                <a:solidFill>
                  <a:srgbClr val="FFFFFF"/>
                </a:solidFill>
                <a:latin typeface="+mn-lt"/>
                <a:ea typeface="+mn-ea"/>
                <a:cs typeface="+mn-cs"/>
              </a:rPr>
              <a:t>Question 1</a:t>
            </a:r>
          </a:p>
        </p:txBody>
      </p:sp>
      <p:sp>
        <p:nvSpPr>
          <p:cNvPr id="20" name="Arc 19">
            <a:extLst>
              <a:ext uri="{FF2B5EF4-FFF2-40B4-BE49-F238E27FC236}">
                <a16:creationId xmlns:a16="http://schemas.microsoft.com/office/drawing/2014/main" id="{D2091A72-D5BB-42AC-8FD3-F7747D9086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9222429" flipV="1">
            <a:off x="2494119" y="-28502"/>
            <a:ext cx="6816262" cy="6816262"/>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2" name="Oval 21">
            <a:extLst>
              <a:ext uri="{FF2B5EF4-FFF2-40B4-BE49-F238E27FC236}">
                <a16:creationId xmlns:a16="http://schemas.microsoft.com/office/drawing/2014/main" id="{6ED12BFC-A737-46AF-8411-481112D54B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65417" y="5241988"/>
            <a:ext cx="759403" cy="73880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311427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 name="Freeform: Shape 30">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9AA4BC49-CBF8-8E31-0341-1548DC512142}"/>
              </a:ext>
            </a:extLst>
          </p:cNvPr>
          <p:cNvSpPr>
            <a:spLocks noGrp="1"/>
          </p:cNvSpPr>
          <p:nvPr>
            <p:ph type="title"/>
          </p:nvPr>
        </p:nvSpPr>
        <p:spPr>
          <a:xfrm>
            <a:off x="686834" y="1153572"/>
            <a:ext cx="3200400" cy="4461163"/>
          </a:xfrm>
        </p:spPr>
        <p:txBody>
          <a:bodyPr>
            <a:normAutofit/>
          </a:bodyPr>
          <a:lstStyle/>
          <a:p>
            <a:r>
              <a:rPr lang="en-US" dirty="0">
                <a:solidFill>
                  <a:srgbClr val="FFFFFF"/>
                </a:solidFill>
              </a:rPr>
              <a:t>Emissions by Whom?</a:t>
            </a:r>
          </a:p>
        </p:txBody>
      </p:sp>
      <p:sp>
        <p:nvSpPr>
          <p:cNvPr id="5" name="Content Placeholder 4">
            <a:extLst>
              <a:ext uri="{FF2B5EF4-FFF2-40B4-BE49-F238E27FC236}">
                <a16:creationId xmlns:a16="http://schemas.microsoft.com/office/drawing/2014/main" id="{084EB303-F4F9-E68F-2B4C-0CF75828ADFA}"/>
              </a:ext>
            </a:extLst>
          </p:cNvPr>
          <p:cNvSpPr>
            <a:spLocks noGrp="1"/>
          </p:cNvSpPr>
          <p:nvPr>
            <p:ph idx="1"/>
          </p:nvPr>
        </p:nvSpPr>
        <p:spPr>
          <a:xfrm>
            <a:off x="4447308" y="591344"/>
            <a:ext cx="6906491" cy="5585619"/>
          </a:xfrm>
        </p:spPr>
        <p:txBody>
          <a:bodyPr anchor="ctr">
            <a:normAutofit/>
          </a:bodyPr>
          <a:lstStyle/>
          <a:p>
            <a:r>
              <a:rPr lang="en-US" dirty="0"/>
              <a:t>More than just Power Plants</a:t>
            </a:r>
          </a:p>
          <a:p>
            <a:endParaRPr lang="en-US" dirty="0"/>
          </a:p>
          <a:p>
            <a:r>
              <a:rPr lang="en-US" dirty="0"/>
              <a:t>NAICS Code (North American Industry Classification System)</a:t>
            </a:r>
          </a:p>
          <a:p>
            <a:endParaRPr lang="en-US" dirty="0"/>
          </a:p>
          <a:p>
            <a:r>
              <a:rPr lang="en-US" b="0" i="0" dirty="0">
                <a:solidFill>
                  <a:srgbClr val="333333"/>
                </a:solidFill>
                <a:effectLst/>
              </a:rPr>
              <a:t>Each code is built using sets of digits where more digits are added when more specificity is required. This allows us to be as general or specific as we like in terms of which industry we target.</a:t>
            </a:r>
            <a:endParaRPr lang="en-US" dirty="0"/>
          </a:p>
        </p:txBody>
      </p:sp>
      <p:sp>
        <p:nvSpPr>
          <p:cNvPr id="33" name="Arc 32">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511151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 name="Freeform: Shape 30">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9AA4BC49-CBF8-8E31-0341-1548DC512142}"/>
              </a:ext>
            </a:extLst>
          </p:cNvPr>
          <p:cNvSpPr>
            <a:spLocks noGrp="1"/>
          </p:cNvSpPr>
          <p:nvPr>
            <p:ph type="title"/>
          </p:nvPr>
        </p:nvSpPr>
        <p:spPr>
          <a:xfrm>
            <a:off x="686834" y="1153572"/>
            <a:ext cx="3200400" cy="4461163"/>
          </a:xfrm>
        </p:spPr>
        <p:txBody>
          <a:bodyPr>
            <a:normAutofit/>
          </a:bodyPr>
          <a:lstStyle/>
          <a:p>
            <a:r>
              <a:rPr lang="en-US" dirty="0">
                <a:solidFill>
                  <a:srgbClr val="FFFFFF"/>
                </a:solidFill>
              </a:rPr>
              <a:t>Emissions by Whom?</a:t>
            </a:r>
          </a:p>
        </p:txBody>
      </p:sp>
      <p:sp>
        <p:nvSpPr>
          <p:cNvPr id="5" name="Content Placeholder 4">
            <a:extLst>
              <a:ext uri="{FF2B5EF4-FFF2-40B4-BE49-F238E27FC236}">
                <a16:creationId xmlns:a16="http://schemas.microsoft.com/office/drawing/2014/main" id="{084EB303-F4F9-E68F-2B4C-0CF75828ADFA}"/>
              </a:ext>
            </a:extLst>
          </p:cNvPr>
          <p:cNvSpPr>
            <a:spLocks noGrp="1"/>
          </p:cNvSpPr>
          <p:nvPr>
            <p:ph idx="1"/>
          </p:nvPr>
        </p:nvSpPr>
        <p:spPr>
          <a:xfrm>
            <a:off x="4447308" y="591344"/>
            <a:ext cx="7057858" cy="5585619"/>
          </a:xfrm>
        </p:spPr>
        <p:txBody>
          <a:bodyPr anchor="ctr">
            <a:normAutofit/>
          </a:bodyPr>
          <a:lstStyle/>
          <a:p>
            <a:r>
              <a:rPr lang="en-US" dirty="0"/>
              <a:t>NAICS Code Examples: </a:t>
            </a:r>
          </a:p>
          <a:p>
            <a:pPr lvl="1"/>
            <a:r>
              <a:rPr lang="en-US" dirty="0"/>
              <a:t>22 – Utilities</a:t>
            </a:r>
          </a:p>
          <a:p>
            <a:pPr lvl="1"/>
            <a:r>
              <a:rPr lang="en-US" dirty="0"/>
              <a:t>2211 – Electric Power Generation, Transmission, and Distribution</a:t>
            </a:r>
          </a:p>
          <a:p>
            <a:pPr lvl="1"/>
            <a:r>
              <a:rPr lang="en-US" dirty="0"/>
              <a:t>221113 – Nuclear Electric Power Generation</a:t>
            </a:r>
          </a:p>
        </p:txBody>
      </p:sp>
      <p:sp>
        <p:nvSpPr>
          <p:cNvPr id="33" name="Arc 32">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80617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 name="Freeform: Shape 30">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9AA4BC49-CBF8-8E31-0341-1548DC512142}"/>
              </a:ext>
            </a:extLst>
          </p:cNvPr>
          <p:cNvSpPr>
            <a:spLocks noGrp="1"/>
          </p:cNvSpPr>
          <p:nvPr>
            <p:ph type="title"/>
          </p:nvPr>
        </p:nvSpPr>
        <p:spPr>
          <a:xfrm>
            <a:off x="686834" y="1153572"/>
            <a:ext cx="3200400" cy="4461163"/>
          </a:xfrm>
        </p:spPr>
        <p:txBody>
          <a:bodyPr>
            <a:normAutofit/>
          </a:bodyPr>
          <a:lstStyle/>
          <a:p>
            <a:r>
              <a:rPr lang="en-US" dirty="0">
                <a:solidFill>
                  <a:srgbClr val="FFFFFF"/>
                </a:solidFill>
              </a:rPr>
              <a:t>Emissions by Whom?</a:t>
            </a:r>
          </a:p>
        </p:txBody>
      </p:sp>
      <p:sp>
        <p:nvSpPr>
          <p:cNvPr id="5" name="Content Placeholder 4">
            <a:extLst>
              <a:ext uri="{FF2B5EF4-FFF2-40B4-BE49-F238E27FC236}">
                <a16:creationId xmlns:a16="http://schemas.microsoft.com/office/drawing/2014/main" id="{084EB303-F4F9-E68F-2B4C-0CF75828ADFA}"/>
              </a:ext>
            </a:extLst>
          </p:cNvPr>
          <p:cNvSpPr>
            <a:spLocks noGrp="1"/>
          </p:cNvSpPr>
          <p:nvPr>
            <p:ph idx="1"/>
          </p:nvPr>
        </p:nvSpPr>
        <p:spPr>
          <a:xfrm>
            <a:off x="4447308" y="591344"/>
            <a:ext cx="7057858" cy="5585619"/>
          </a:xfrm>
        </p:spPr>
        <p:txBody>
          <a:bodyPr anchor="ctr">
            <a:normAutofit/>
          </a:bodyPr>
          <a:lstStyle/>
          <a:p>
            <a:r>
              <a:rPr lang="en-US" dirty="0"/>
              <a:t>2211 – Electric Power Generation, Transmission, and Distribution</a:t>
            </a:r>
          </a:p>
        </p:txBody>
      </p:sp>
      <p:sp>
        <p:nvSpPr>
          <p:cNvPr id="33" name="Arc 32">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7628613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4C405D-ECC9-7D74-6725-4EEC65AC7ED0}"/>
              </a:ext>
            </a:extLst>
          </p:cNvPr>
          <p:cNvSpPr>
            <a:spLocks noGrp="1"/>
          </p:cNvSpPr>
          <p:nvPr>
            <p:ph type="title"/>
          </p:nvPr>
        </p:nvSpPr>
        <p:spPr/>
        <p:txBody>
          <a:bodyPr/>
          <a:lstStyle/>
          <a:p>
            <a:r>
              <a:rPr lang="en-US" dirty="0"/>
              <a:t>Data Wrangling</a:t>
            </a:r>
          </a:p>
        </p:txBody>
      </p:sp>
      <p:pic>
        <p:nvPicPr>
          <p:cNvPr id="5" name="Picture 4">
            <a:extLst>
              <a:ext uri="{FF2B5EF4-FFF2-40B4-BE49-F238E27FC236}">
                <a16:creationId xmlns:a16="http://schemas.microsoft.com/office/drawing/2014/main" id="{8714D68D-3F55-A2D7-2AAA-1A4553EF36C2}"/>
              </a:ext>
            </a:extLst>
          </p:cNvPr>
          <p:cNvPicPr>
            <a:picLocks noChangeAspect="1"/>
          </p:cNvPicPr>
          <p:nvPr/>
        </p:nvPicPr>
        <p:blipFill>
          <a:blip r:embed="rId2"/>
          <a:stretch>
            <a:fillRect/>
          </a:stretch>
        </p:blipFill>
        <p:spPr>
          <a:xfrm>
            <a:off x="565848" y="2089935"/>
            <a:ext cx="11060304" cy="3200492"/>
          </a:xfrm>
          <a:prstGeom prst="rect">
            <a:avLst/>
          </a:prstGeom>
        </p:spPr>
      </p:pic>
    </p:spTree>
    <p:extLst>
      <p:ext uri="{BB962C8B-B14F-4D97-AF65-F5344CB8AC3E}">
        <p14:creationId xmlns:p14="http://schemas.microsoft.com/office/powerpoint/2010/main" val="6853506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036055A9-3C0E-710B-5609-51E83119677A}"/>
              </a:ext>
            </a:extLst>
          </p:cNvPr>
          <p:cNvSpPr>
            <a:spLocks noGrp="1"/>
          </p:cNvSpPr>
          <p:nvPr>
            <p:ph type="title"/>
          </p:nvPr>
        </p:nvSpPr>
        <p:spPr>
          <a:xfrm>
            <a:off x="686834" y="1153572"/>
            <a:ext cx="3200400" cy="4461163"/>
          </a:xfrm>
        </p:spPr>
        <p:txBody>
          <a:bodyPr>
            <a:normAutofit/>
          </a:bodyPr>
          <a:lstStyle/>
          <a:p>
            <a:r>
              <a:rPr lang="en-US" dirty="0">
                <a:solidFill>
                  <a:srgbClr val="FFFFFF"/>
                </a:solidFill>
              </a:rPr>
              <a:t>Datasets</a:t>
            </a:r>
          </a:p>
        </p:txBody>
      </p:sp>
      <p:sp>
        <p:nvSpPr>
          <p:cNvPr id="5" name="Content Placeholder 4">
            <a:extLst>
              <a:ext uri="{FF2B5EF4-FFF2-40B4-BE49-F238E27FC236}">
                <a16:creationId xmlns:a16="http://schemas.microsoft.com/office/drawing/2014/main" id="{E80B604E-2031-9A7E-0942-49537046C004}"/>
              </a:ext>
            </a:extLst>
          </p:cNvPr>
          <p:cNvSpPr>
            <a:spLocks noGrp="1"/>
          </p:cNvSpPr>
          <p:nvPr>
            <p:ph idx="1"/>
          </p:nvPr>
        </p:nvSpPr>
        <p:spPr>
          <a:xfrm>
            <a:off x="4447308" y="591344"/>
            <a:ext cx="6906491" cy="5585619"/>
          </a:xfrm>
        </p:spPr>
        <p:txBody>
          <a:bodyPr anchor="ctr">
            <a:normAutofit/>
          </a:bodyPr>
          <a:lstStyle/>
          <a:p>
            <a:r>
              <a:rPr lang="en-US" dirty="0"/>
              <a:t>U.S. Energy Generation 2001 – 2022 (adapted from U.S. Energy Information Administration)</a:t>
            </a:r>
          </a:p>
          <a:p>
            <a:r>
              <a:rPr lang="en-US" dirty="0"/>
              <a:t>DS4G: Additional Dataset </a:t>
            </a:r>
          </a:p>
          <a:p>
            <a:pPr lvl="1"/>
            <a:r>
              <a:rPr lang="en-US" dirty="0"/>
              <a:t>Annual Generation by State</a:t>
            </a:r>
          </a:p>
          <a:p>
            <a:pPr lvl="1"/>
            <a:r>
              <a:rPr lang="en-US" dirty="0"/>
              <a:t>Annual Emissions by State</a:t>
            </a:r>
          </a:p>
          <a:p>
            <a:r>
              <a:rPr lang="en-US" dirty="0"/>
              <a:t>Choropleth Map Data</a:t>
            </a:r>
          </a:p>
        </p:txBody>
      </p:sp>
      <p:sp>
        <p:nvSpPr>
          <p:cNvPr id="14" name="Arc 13">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8699259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1" name="Freeform: Shape 1030">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33" name="Arc 1032">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1026" name="Picture 2" descr="Chart&#10;&#10;Description automatically generated">
            <a:extLst>
              <a:ext uri="{FF2B5EF4-FFF2-40B4-BE49-F238E27FC236}">
                <a16:creationId xmlns:a16="http://schemas.microsoft.com/office/drawing/2014/main" id="{E9D4220D-D529-6AC1-DA3D-4D1781B94C8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2078" r="13958"/>
          <a:stretch/>
        </p:blipFill>
        <p:spPr bwMode="auto">
          <a:xfrm>
            <a:off x="5101771" y="10"/>
            <a:ext cx="7094361" cy="6857989"/>
          </a:xfrm>
          <a:prstGeom prst="rect">
            <a:avLst/>
          </a:prstGeom>
          <a:noFill/>
          <a:extLst>
            <a:ext uri="{909E8E84-426E-40DD-AFC4-6F175D3DCCD1}">
              <a14:hiddenFill xmlns:a14="http://schemas.microsoft.com/office/drawing/2010/main">
                <a:solidFill>
                  <a:srgbClr val="FFFFFF"/>
                </a:solidFill>
              </a14:hiddenFill>
            </a:ext>
          </a:extLst>
        </p:spPr>
      </p:pic>
      <p:sp>
        <p:nvSpPr>
          <p:cNvPr id="1035" name="Rectangle 1034">
            <a:extLst>
              <a:ext uri="{FF2B5EF4-FFF2-40B4-BE49-F238E27FC236}">
                <a16:creationId xmlns:a16="http://schemas.microsoft.com/office/drawing/2014/main" id="{A34066D6-1B59-4642-A86D-39464CEE97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
            <a:ext cx="5272088" cy="68580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37" name="Arc 1036">
            <a:extLst>
              <a:ext uri="{FF2B5EF4-FFF2-40B4-BE49-F238E27FC236}">
                <a16:creationId xmlns:a16="http://schemas.microsoft.com/office/drawing/2014/main" id="{18E928D9-3091-4385-B979-265D55AD02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303011">
            <a:off x="1718653" y="700861"/>
            <a:ext cx="2987899" cy="2987899"/>
          </a:xfrm>
          <a:prstGeom prst="arc">
            <a:avLst>
              <a:gd name="adj1" fmla="val 14612914"/>
              <a:gd name="adj2" fmla="val 0"/>
            </a:avLst>
          </a:prstGeom>
          <a:ln w="127000" cap="rnd">
            <a:solidFill>
              <a:schemeClr val="accent2">
                <a:lumMod val="7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CFDCDC7C-6708-F26D-98FA-F3A82FAE8FC5}"/>
              </a:ext>
            </a:extLst>
          </p:cNvPr>
          <p:cNvSpPr>
            <a:spLocks noGrp="1"/>
          </p:cNvSpPr>
          <p:nvPr>
            <p:ph type="title"/>
          </p:nvPr>
        </p:nvSpPr>
        <p:spPr>
          <a:xfrm>
            <a:off x="643467" y="795509"/>
            <a:ext cx="4092525" cy="2798604"/>
          </a:xfrm>
        </p:spPr>
        <p:txBody>
          <a:bodyPr vert="horz" lIns="91440" tIns="45720" rIns="91440" bIns="45720" rtlCol="0" anchor="b">
            <a:normAutofit/>
          </a:bodyPr>
          <a:lstStyle/>
          <a:p>
            <a:pPr algn="ctr"/>
            <a:r>
              <a:rPr lang="en-US" sz="5600" kern="1200" dirty="0">
                <a:solidFill>
                  <a:srgbClr val="FFFFFF"/>
                </a:solidFill>
                <a:latin typeface="+mj-lt"/>
                <a:ea typeface="+mj-ea"/>
                <a:cs typeface="+mj-cs"/>
              </a:rPr>
              <a:t>State Choropleth – </a:t>
            </a:r>
            <a:br>
              <a:rPr lang="en-US" sz="5600" kern="1200" dirty="0">
                <a:solidFill>
                  <a:srgbClr val="FFFFFF"/>
                </a:solidFill>
                <a:latin typeface="+mj-lt"/>
                <a:ea typeface="+mj-ea"/>
                <a:cs typeface="+mj-cs"/>
              </a:rPr>
            </a:br>
            <a:r>
              <a:rPr lang="en-US" sz="5600" kern="1200" dirty="0">
                <a:solidFill>
                  <a:srgbClr val="FFFFFF"/>
                </a:solidFill>
                <a:latin typeface="+mj-lt"/>
                <a:ea typeface="+mj-ea"/>
                <a:cs typeface="+mj-cs"/>
              </a:rPr>
              <a:t>Site Emissions</a:t>
            </a:r>
          </a:p>
        </p:txBody>
      </p:sp>
      <p:sp>
        <p:nvSpPr>
          <p:cNvPr id="1039" name="Oval 1038">
            <a:extLst>
              <a:ext uri="{FF2B5EF4-FFF2-40B4-BE49-F238E27FC236}">
                <a16:creationId xmlns:a16="http://schemas.microsoft.com/office/drawing/2014/main" id="{7D602432-D774-4CF5-94E8-7D52D01059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01186" y="4626633"/>
            <a:ext cx="491961" cy="491961"/>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041" name="Rectangle 1040">
            <a:extLst>
              <a:ext uri="{FF2B5EF4-FFF2-40B4-BE49-F238E27FC236}">
                <a16:creationId xmlns:a16="http://schemas.microsoft.com/office/drawing/2014/main" id="{CBF9EBB4-5078-47B2-AAA0-DF4A88D818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27932" y="5011563"/>
            <a:ext cx="731558" cy="731558"/>
          </a:xfrm>
          <a:prstGeom prst="rect">
            <a:avLst/>
          </a:prstGeom>
          <a:noFill/>
          <a:ln w="127000">
            <a:solidFill>
              <a:schemeClr val="accent2">
                <a:lumMod val="75000"/>
              </a:schemeClr>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6728403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5" name="Freeform: Shape 2054">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57" name="Arc 2056">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2050" name="Picture 2">
            <a:extLst>
              <a:ext uri="{FF2B5EF4-FFF2-40B4-BE49-F238E27FC236}">
                <a16:creationId xmlns:a16="http://schemas.microsoft.com/office/drawing/2014/main" id="{F79272FC-BE07-81C9-BE59-B87D8C1D99F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3082" r="12954"/>
          <a:stretch/>
        </p:blipFill>
        <p:spPr bwMode="auto">
          <a:xfrm>
            <a:off x="5101771" y="10"/>
            <a:ext cx="7094361" cy="6857989"/>
          </a:xfrm>
          <a:prstGeom prst="rect">
            <a:avLst/>
          </a:prstGeom>
          <a:noFill/>
          <a:extLst>
            <a:ext uri="{909E8E84-426E-40DD-AFC4-6F175D3DCCD1}">
              <a14:hiddenFill xmlns:a14="http://schemas.microsoft.com/office/drawing/2010/main">
                <a:solidFill>
                  <a:srgbClr val="FFFFFF"/>
                </a:solidFill>
              </a14:hiddenFill>
            </a:ext>
          </a:extLst>
        </p:spPr>
      </p:pic>
      <p:sp>
        <p:nvSpPr>
          <p:cNvPr id="2059" name="Rectangle 2058">
            <a:extLst>
              <a:ext uri="{FF2B5EF4-FFF2-40B4-BE49-F238E27FC236}">
                <a16:creationId xmlns:a16="http://schemas.microsoft.com/office/drawing/2014/main" id="{A34066D6-1B59-4642-A86D-39464CEE97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
            <a:ext cx="5272088" cy="68580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61" name="Arc 2060">
            <a:extLst>
              <a:ext uri="{FF2B5EF4-FFF2-40B4-BE49-F238E27FC236}">
                <a16:creationId xmlns:a16="http://schemas.microsoft.com/office/drawing/2014/main" id="{18E928D9-3091-4385-B979-265D55AD02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303011">
            <a:off x="1718653" y="700861"/>
            <a:ext cx="2987899" cy="2987899"/>
          </a:xfrm>
          <a:prstGeom prst="arc">
            <a:avLst>
              <a:gd name="adj1" fmla="val 14612914"/>
              <a:gd name="adj2" fmla="val 0"/>
            </a:avLst>
          </a:prstGeom>
          <a:ln w="127000" cap="rnd">
            <a:solidFill>
              <a:schemeClr val="accent2">
                <a:lumMod val="7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CFDCDC7C-6708-F26D-98FA-F3A82FAE8FC5}"/>
              </a:ext>
            </a:extLst>
          </p:cNvPr>
          <p:cNvSpPr>
            <a:spLocks noGrp="1"/>
          </p:cNvSpPr>
          <p:nvPr>
            <p:ph type="title"/>
          </p:nvPr>
        </p:nvSpPr>
        <p:spPr>
          <a:xfrm>
            <a:off x="643467" y="795509"/>
            <a:ext cx="4092525" cy="2798604"/>
          </a:xfrm>
        </p:spPr>
        <p:txBody>
          <a:bodyPr vert="horz" lIns="91440" tIns="45720" rIns="91440" bIns="45720" rtlCol="0" anchor="b">
            <a:normAutofit/>
          </a:bodyPr>
          <a:lstStyle/>
          <a:p>
            <a:pPr algn="ctr"/>
            <a:r>
              <a:rPr lang="en-US" sz="6000" kern="1200" dirty="0">
                <a:solidFill>
                  <a:srgbClr val="FFFFFF"/>
                </a:solidFill>
                <a:latin typeface="+mj-lt"/>
                <a:ea typeface="+mj-ea"/>
                <a:cs typeface="+mj-cs"/>
              </a:rPr>
              <a:t>State Choropleth – </a:t>
            </a:r>
            <a:br>
              <a:rPr lang="en-US" sz="6000" kern="1200" dirty="0">
                <a:solidFill>
                  <a:srgbClr val="FFFFFF"/>
                </a:solidFill>
                <a:latin typeface="+mj-lt"/>
                <a:ea typeface="+mj-ea"/>
                <a:cs typeface="+mj-cs"/>
              </a:rPr>
            </a:br>
            <a:r>
              <a:rPr lang="en-US" sz="6000" kern="1200" dirty="0">
                <a:solidFill>
                  <a:srgbClr val="FFFFFF"/>
                </a:solidFill>
                <a:latin typeface="+mj-lt"/>
                <a:ea typeface="+mj-ea"/>
                <a:cs typeface="+mj-cs"/>
              </a:rPr>
              <a:t>Population</a:t>
            </a:r>
          </a:p>
        </p:txBody>
      </p:sp>
      <p:sp>
        <p:nvSpPr>
          <p:cNvPr id="2063" name="Oval 2062">
            <a:extLst>
              <a:ext uri="{FF2B5EF4-FFF2-40B4-BE49-F238E27FC236}">
                <a16:creationId xmlns:a16="http://schemas.microsoft.com/office/drawing/2014/main" id="{7D602432-D774-4CF5-94E8-7D52D01059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01186" y="4626633"/>
            <a:ext cx="491961" cy="491961"/>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065" name="Rectangle 2064">
            <a:extLst>
              <a:ext uri="{FF2B5EF4-FFF2-40B4-BE49-F238E27FC236}">
                <a16:creationId xmlns:a16="http://schemas.microsoft.com/office/drawing/2014/main" id="{CBF9EBB4-5078-47B2-AAA0-DF4A88D818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27932" y="5011563"/>
            <a:ext cx="731558" cy="731558"/>
          </a:xfrm>
          <a:prstGeom prst="rect">
            <a:avLst/>
          </a:prstGeom>
          <a:noFill/>
          <a:ln w="127000">
            <a:solidFill>
              <a:schemeClr val="accent2">
                <a:lumMod val="75000"/>
              </a:schemeClr>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7717443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2">
            <a:extLst>
              <a:ext uri="{FF2B5EF4-FFF2-40B4-BE49-F238E27FC236}">
                <a16:creationId xmlns:a16="http://schemas.microsoft.com/office/drawing/2014/main" id="{A00F682B-08D0-D47B-6A93-928E834321A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2659" r="22531"/>
          <a:stretch/>
        </p:blipFill>
        <p:spPr bwMode="auto">
          <a:xfrm>
            <a:off x="7093204" y="653847"/>
            <a:ext cx="4259008" cy="5550303"/>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2">
            <a:extLst>
              <a:ext uri="{FF2B5EF4-FFF2-40B4-BE49-F238E27FC236}">
                <a16:creationId xmlns:a16="http://schemas.microsoft.com/office/drawing/2014/main" id="{EF371A0F-8A95-357F-AEBB-271F19C72EA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9623" r="19674"/>
          <a:stretch/>
        </p:blipFill>
        <p:spPr bwMode="auto">
          <a:xfrm>
            <a:off x="1060285" y="653848"/>
            <a:ext cx="4716791" cy="55503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553547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 name="Freeform: Shape 30">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9AA4BC49-CBF8-8E31-0341-1548DC512142}"/>
              </a:ext>
            </a:extLst>
          </p:cNvPr>
          <p:cNvSpPr>
            <a:spLocks noGrp="1"/>
          </p:cNvSpPr>
          <p:nvPr>
            <p:ph type="title"/>
          </p:nvPr>
        </p:nvSpPr>
        <p:spPr>
          <a:xfrm>
            <a:off x="686834" y="1153572"/>
            <a:ext cx="3200400" cy="4461163"/>
          </a:xfrm>
        </p:spPr>
        <p:txBody>
          <a:bodyPr>
            <a:normAutofit/>
          </a:bodyPr>
          <a:lstStyle/>
          <a:p>
            <a:r>
              <a:rPr lang="en-US" dirty="0">
                <a:solidFill>
                  <a:srgbClr val="FFFFFF"/>
                </a:solidFill>
              </a:rPr>
              <a:t>Emissions by Whom?</a:t>
            </a:r>
          </a:p>
        </p:txBody>
      </p:sp>
      <p:sp>
        <p:nvSpPr>
          <p:cNvPr id="5" name="Content Placeholder 4">
            <a:extLst>
              <a:ext uri="{FF2B5EF4-FFF2-40B4-BE49-F238E27FC236}">
                <a16:creationId xmlns:a16="http://schemas.microsoft.com/office/drawing/2014/main" id="{084EB303-F4F9-E68F-2B4C-0CF75828ADFA}"/>
              </a:ext>
            </a:extLst>
          </p:cNvPr>
          <p:cNvSpPr>
            <a:spLocks noGrp="1"/>
          </p:cNvSpPr>
          <p:nvPr>
            <p:ph idx="1"/>
          </p:nvPr>
        </p:nvSpPr>
        <p:spPr>
          <a:xfrm>
            <a:off x="4447308" y="591344"/>
            <a:ext cx="7057858" cy="5585619"/>
          </a:xfrm>
        </p:spPr>
        <p:txBody>
          <a:bodyPr anchor="ctr">
            <a:normAutofit/>
          </a:bodyPr>
          <a:lstStyle/>
          <a:p>
            <a:r>
              <a:rPr lang="en-US" dirty="0"/>
              <a:t>A few bad offenders or many sites?</a:t>
            </a:r>
          </a:p>
        </p:txBody>
      </p:sp>
      <p:sp>
        <p:nvSpPr>
          <p:cNvPr id="33" name="Arc 32">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447338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Freeform: Shape 18">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Arc 20">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3" name="Picture 2" descr="Map&#10;&#10;Description automatically generated">
            <a:extLst>
              <a:ext uri="{FF2B5EF4-FFF2-40B4-BE49-F238E27FC236}">
                <a16:creationId xmlns:a16="http://schemas.microsoft.com/office/drawing/2014/main" id="{317EC1E2-65AD-413E-2548-5187EEE7FC16}"/>
              </a:ext>
            </a:extLst>
          </p:cNvPr>
          <p:cNvPicPr>
            <a:picLocks noChangeAspect="1"/>
          </p:cNvPicPr>
          <p:nvPr/>
        </p:nvPicPr>
        <p:blipFill rotWithShape="1">
          <a:blip r:embed="rId2"/>
          <a:srcRect t="6473" r="2" b="2"/>
          <a:stretch/>
        </p:blipFill>
        <p:spPr>
          <a:xfrm>
            <a:off x="5101771" y="10"/>
            <a:ext cx="7094361" cy="6857989"/>
          </a:xfrm>
          <a:prstGeom prst="rect">
            <a:avLst/>
          </a:prstGeom>
        </p:spPr>
      </p:pic>
      <p:sp>
        <p:nvSpPr>
          <p:cNvPr id="23" name="Rectangle 22">
            <a:extLst>
              <a:ext uri="{FF2B5EF4-FFF2-40B4-BE49-F238E27FC236}">
                <a16:creationId xmlns:a16="http://schemas.microsoft.com/office/drawing/2014/main" id="{A34066D6-1B59-4642-A86D-39464CEE97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
            <a:ext cx="5272088" cy="68580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 name="Arc 24">
            <a:extLst>
              <a:ext uri="{FF2B5EF4-FFF2-40B4-BE49-F238E27FC236}">
                <a16:creationId xmlns:a16="http://schemas.microsoft.com/office/drawing/2014/main" id="{18E928D9-3091-4385-B979-265D55AD02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303011">
            <a:off x="1718653" y="700861"/>
            <a:ext cx="2987899" cy="2987899"/>
          </a:xfrm>
          <a:prstGeom prst="arc">
            <a:avLst>
              <a:gd name="adj1" fmla="val 14612914"/>
              <a:gd name="adj2" fmla="val 0"/>
            </a:avLst>
          </a:prstGeom>
          <a:ln w="127000" cap="rnd">
            <a:solidFill>
              <a:schemeClr val="accent2">
                <a:lumMod val="7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CFDCDC7C-6708-F26D-98FA-F3A82FAE8FC5}"/>
              </a:ext>
            </a:extLst>
          </p:cNvPr>
          <p:cNvSpPr>
            <a:spLocks noGrp="1"/>
          </p:cNvSpPr>
          <p:nvPr>
            <p:ph type="title"/>
          </p:nvPr>
        </p:nvSpPr>
        <p:spPr>
          <a:xfrm>
            <a:off x="643467" y="795509"/>
            <a:ext cx="4092525" cy="2798604"/>
          </a:xfrm>
        </p:spPr>
        <p:txBody>
          <a:bodyPr vert="horz" lIns="91440" tIns="45720" rIns="91440" bIns="45720" rtlCol="0" anchor="b">
            <a:normAutofit/>
          </a:bodyPr>
          <a:lstStyle/>
          <a:p>
            <a:pPr algn="ctr"/>
            <a:r>
              <a:rPr lang="en-US" sz="6000" kern="1200">
                <a:solidFill>
                  <a:srgbClr val="FFFFFF"/>
                </a:solidFill>
                <a:latin typeface="+mj-lt"/>
                <a:ea typeface="+mj-ea"/>
                <a:cs typeface="+mj-cs"/>
              </a:rPr>
              <a:t>Leaflet– </a:t>
            </a:r>
            <a:br>
              <a:rPr lang="en-US" sz="6000" kern="1200">
                <a:solidFill>
                  <a:srgbClr val="FFFFFF"/>
                </a:solidFill>
                <a:latin typeface="+mj-lt"/>
                <a:ea typeface="+mj-ea"/>
                <a:cs typeface="+mj-cs"/>
              </a:rPr>
            </a:br>
            <a:r>
              <a:rPr lang="en-US" sz="6000" kern="1200">
                <a:solidFill>
                  <a:srgbClr val="FFFFFF"/>
                </a:solidFill>
                <a:latin typeface="+mj-lt"/>
                <a:ea typeface="+mj-ea"/>
                <a:cs typeface="+mj-cs"/>
              </a:rPr>
              <a:t>Site Locations</a:t>
            </a:r>
          </a:p>
        </p:txBody>
      </p:sp>
      <p:sp>
        <p:nvSpPr>
          <p:cNvPr id="27" name="Oval 26">
            <a:extLst>
              <a:ext uri="{FF2B5EF4-FFF2-40B4-BE49-F238E27FC236}">
                <a16:creationId xmlns:a16="http://schemas.microsoft.com/office/drawing/2014/main" id="{7D602432-D774-4CF5-94E8-7D52D01059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01186" y="4626633"/>
            <a:ext cx="491961" cy="491961"/>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CBF9EBB4-5078-47B2-AAA0-DF4A88D818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27932" y="5011563"/>
            <a:ext cx="731558" cy="731558"/>
          </a:xfrm>
          <a:prstGeom prst="rect">
            <a:avLst/>
          </a:prstGeom>
          <a:noFill/>
          <a:ln w="127000">
            <a:solidFill>
              <a:schemeClr val="accent2">
                <a:lumMod val="75000"/>
              </a:schemeClr>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5257383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F701900-E318-4D70-A245-A157478CA3DC}"/>
              </a:ext>
            </a:extLst>
          </p:cNvPr>
          <p:cNvPicPr>
            <a:picLocks noChangeAspect="1"/>
          </p:cNvPicPr>
          <p:nvPr/>
        </p:nvPicPr>
        <p:blipFill>
          <a:blip r:embed="rId2"/>
          <a:stretch>
            <a:fillRect/>
          </a:stretch>
        </p:blipFill>
        <p:spPr>
          <a:xfrm>
            <a:off x="6096000" y="1306829"/>
            <a:ext cx="5828684" cy="4244342"/>
          </a:xfrm>
          <a:prstGeom prst="rect">
            <a:avLst/>
          </a:prstGeom>
        </p:spPr>
      </p:pic>
      <p:pic>
        <p:nvPicPr>
          <p:cNvPr id="7" name="Picture 6">
            <a:extLst>
              <a:ext uri="{FF2B5EF4-FFF2-40B4-BE49-F238E27FC236}">
                <a16:creationId xmlns:a16="http://schemas.microsoft.com/office/drawing/2014/main" id="{61D09811-4B1B-7CDA-507C-B9AC10F3BB8B}"/>
              </a:ext>
            </a:extLst>
          </p:cNvPr>
          <p:cNvPicPr>
            <a:picLocks noChangeAspect="1"/>
          </p:cNvPicPr>
          <p:nvPr/>
        </p:nvPicPr>
        <p:blipFill>
          <a:blip r:embed="rId3"/>
          <a:stretch>
            <a:fillRect/>
          </a:stretch>
        </p:blipFill>
        <p:spPr>
          <a:xfrm>
            <a:off x="844562" y="935405"/>
            <a:ext cx="4809789" cy="4898859"/>
          </a:xfrm>
          <a:prstGeom prst="rect">
            <a:avLst/>
          </a:prstGeom>
        </p:spPr>
      </p:pic>
    </p:spTree>
    <p:extLst>
      <p:ext uri="{BB962C8B-B14F-4D97-AF65-F5344CB8AC3E}">
        <p14:creationId xmlns:p14="http://schemas.microsoft.com/office/powerpoint/2010/main" val="401220700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useBgFill="1">
        <p:nvSpPr>
          <p:cNvPr id="14" name="Rectangle 13">
            <a:extLst>
              <a:ext uri="{FF2B5EF4-FFF2-40B4-BE49-F238E27FC236}">
                <a16:creationId xmlns:a16="http://schemas.microsoft.com/office/drawing/2014/main" id="{5AB83C82-30AD-4DF2-A9AD-CE1547FDED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id="{B36D2DE0-0628-4A9A-A59D-7BA8B5EB30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Oval 17">
            <a:extLst>
              <a:ext uri="{FF2B5EF4-FFF2-40B4-BE49-F238E27FC236}">
                <a16:creationId xmlns:a16="http://schemas.microsoft.com/office/drawing/2014/main" id="{48E405C9-94BE-41DA-928C-DEC9A8550E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15929" y="148929"/>
            <a:ext cx="6560142" cy="65601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FC5D314F-0492-4F3D-38EC-F4CB4A4982B3}"/>
              </a:ext>
            </a:extLst>
          </p:cNvPr>
          <p:cNvSpPr>
            <a:spLocks noGrp="1"/>
          </p:cNvSpPr>
          <p:nvPr>
            <p:ph type="title"/>
          </p:nvPr>
        </p:nvSpPr>
        <p:spPr>
          <a:xfrm>
            <a:off x="3135722" y="1294435"/>
            <a:ext cx="5920555" cy="4269129"/>
          </a:xfrm>
        </p:spPr>
        <p:txBody>
          <a:bodyPr vert="horz" lIns="91440" tIns="45720" rIns="91440" bIns="45720" rtlCol="0" anchor="b">
            <a:normAutofit/>
          </a:bodyPr>
          <a:lstStyle/>
          <a:p>
            <a:pPr algn="ctr"/>
            <a:r>
              <a:rPr lang="en-US" sz="6000" kern="1200" dirty="0">
                <a:solidFill>
                  <a:srgbClr val="FFFFFF"/>
                </a:solidFill>
                <a:latin typeface="+mj-lt"/>
                <a:ea typeface="+mj-ea"/>
                <a:cs typeface="+mj-cs"/>
              </a:rPr>
              <a:t>What is the trend between population change and a county's emissions?</a:t>
            </a:r>
          </a:p>
        </p:txBody>
      </p:sp>
      <p:sp>
        <p:nvSpPr>
          <p:cNvPr id="5" name="Text Placeholder 4">
            <a:extLst>
              <a:ext uri="{FF2B5EF4-FFF2-40B4-BE49-F238E27FC236}">
                <a16:creationId xmlns:a16="http://schemas.microsoft.com/office/drawing/2014/main" id="{8B692580-ED41-5FB1-1A5E-38634675287C}"/>
              </a:ext>
            </a:extLst>
          </p:cNvPr>
          <p:cNvSpPr>
            <a:spLocks noGrp="1"/>
          </p:cNvSpPr>
          <p:nvPr>
            <p:ph type="body" idx="1"/>
          </p:nvPr>
        </p:nvSpPr>
        <p:spPr>
          <a:xfrm>
            <a:off x="3337047" y="5994163"/>
            <a:ext cx="5561938" cy="466800"/>
          </a:xfrm>
        </p:spPr>
        <p:txBody>
          <a:bodyPr vert="horz" lIns="91440" tIns="45720" rIns="91440" bIns="45720" rtlCol="0">
            <a:normAutofit/>
          </a:bodyPr>
          <a:lstStyle/>
          <a:p>
            <a:pPr algn="ctr"/>
            <a:r>
              <a:rPr lang="en-US" sz="2400" kern="1200" dirty="0">
                <a:solidFill>
                  <a:srgbClr val="FFFFFF"/>
                </a:solidFill>
                <a:latin typeface="+mn-lt"/>
                <a:ea typeface="+mn-ea"/>
                <a:cs typeface="+mn-cs"/>
              </a:rPr>
              <a:t>Question 2</a:t>
            </a:r>
          </a:p>
        </p:txBody>
      </p:sp>
      <p:sp>
        <p:nvSpPr>
          <p:cNvPr id="20" name="Arc 19">
            <a:extLst>
              <a:ext uri="{FF2B5EF4-FFF2-40B4-BE49-F238E27FC236}">
                <a16:creationId xmlns:a16="http://schemas.microsoft.com/office/drawing/2014/main" id="{D2091A72-D5BB-42AC-8FD3-F7747D9086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9222429" flipV="1">
            <a:off x="2494119" y="-28502"/>
            <a:ext cx="6816262" cy="6816262"/>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2" name="Oval 21">
            <a:extLst>
              <a:ext uri="{FF2B5EF4-FFF2-40B4-BE49-F238E27FC236}">
                <a16:creationId xmlns:a16="http://schemas.microsoft.com/office/drawing/2014/main" id="{6ED12BFC-A737-46AF-8411-481112D54B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65417" y="5241988"/>
            <a:ext cx="759403" cy="73880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1012595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 name="Freeform: Shape 30">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9AA4BC49-CBF8-8E31-0341-1548DC512142}"/>
              </a:ext>
            </a:extLst>
          </p:cNvPr>
          <p:cNvSpPr>
            <a:spLocks noGrp="1"/>
          </p:cNvSpPr>
          <p:nvPr>
            <p:ph type="title"/>
          </p:nvPr>
        </p:nvSpPr>
        <p:spPr>
          <a:xfrm>
            <a:off x="686834" y="1153572"/>
            <a:ext cx="3200400" cy="4461163"/>
          </a:xfrm>
        </p:spPr>
        <p:txBody>
          <a:bodyPr>
            <a:normAutofit/>
          </a:bodyPr>
          <a:lstStyle/>
          <a:p>
            <a:r>
              <a:rPr lang="en-US" dirty="0">
                <a:solidFill>
                  <a:srgbClr val="FFFFFF"/>
                </a:solidFill>
              </a:rPr>
              <a:t>Not Just Population Change</a:t>
            </a:r>
          </a:p>
        </p:txBody>
      </p:sp>
      <p:sp>
        <p:nvSpPr>
          <p:cNvPr id="5" name="Content Placeholder 4">
            <a:extLst>
              <a:ext uri="{FF2B5EF4-FFF2-40B4-BE49-F238E27FC236}">
                <a16:creationId xmlns:a16="http://schemas.microsoft.com/office/drawing/2014/main" id="{084EB303-F4F9-E68F-2B4C-0CF75828ADFA}"/>
              </a:ext>
            </a:extLst>
          </p:cNvPr>
          <p:cNvSpPr>
            <a:spLocks noGrp="1"/>
          </p:cNvSpPr>
          <p:nvPr>
            <p:ph idx="1"/>
          </p:nvPr>
        </p:nvSpPr>
        <p:spPr>
          <a:xfrm>
            <a:off x="4447308" y="591344"/>
            <a:ext cx="6906491" cy="5585619"/>
          </a:xfrm>
        </p:spPr>
        <p:txBody>
          <a:bodyPr anchor="ctr">
            <a:normAutofit/>
          </a:bodyPr>
          <a:lstStyle/>
          <a:p>
            <a:r>
              <a:rPr lang="en-US" b="0" i="0" dirty="0">
                <a:solidFill>
                  <a:srgbClr val="333333"/>
                </a:solidFill>
                <a:effectLst/>
              </a:rPr>
              <a:t>I was interested in determining whether counties with large amounts of emissions had a </a:t>
            </a:r>
            <a:r>
              <a:rPr lang="en-US" b="0" i="0" u="sng" dirty="0">
                <a:solidFill>
                  <a:srgbClr val="333333"/>
                </a:solidFill>
                <a:effectLst/>
              </a:rPr>
              <a:t>relatively faster decreasing</a:t>
            </a:r>
            <a:r>
              <a:rPr lang="en-US" b="0" i="0" dirty="0">
                <a:solidFill>
                  <a:srgbClr val="333333"/>
                </a:solidFill>
                <a:effectLst/>
              </a:rPr>
              <a:t> population.</a:t>
            </a:r>
          </a:p>
          <a:p>
            <a:endParaRPr lang="en-US" b="0" i="0" dirty="0">
              <a:solidFill>
                <a:srgbClr val="333333"/>
              </a:solidFill>
              <a:effectLst/>
            </a:endParaRPr>
          </a:p>
          <a:p>
            <a:r>
              <a:rPr lang="en-US" dirty="0">
                <a:solidFill>
                  <a:srgbClr val="333333"/>
                </a:solidFill>
              </a:rPr>
              <a:t>M</a:t>
            </a:r>
            <a:r>
              <a:rPr lang="en-US" b="0" i="0" dirty="0">
                <a:solidFill>
                  <a:srgbClr val="333333"/>
                </a:solidFill>
                <a:effectLst/>
              </a:rPr>
              <a:t>y hypothesis was that counties with more emissions would have a population increasing more slowly or entirely decreasing when compared to those with less emissions.</a:t>
            </a:r>
            <a:endParaRPr lang="en-US" dirty="0"/>
          </a:p>
        </p:txBody>
      </p:sp>
      <p:sp>
        <p:nvSpPr>
          <p:cNvPr id="33" name="Arc 32">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8128662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 name="Freeform: Shape 30">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9AA4BC49-CBF8-8E31-0341-1548DC512142}"/>
              </a:ext>
            </a:extLst>
          </p:cNvPr>
          <p:cNvSpPr>
            <a:spLocks noGrp="1"/>
          </p:cNvSpPr>
          <p:nvPr>
            <p:ph type="title"/>
          </p:nvPr>
        </p:nvSpPr>
        <p:spPr>
          <a:xfrm>
            <a:off x="686834" y="1153572"/>
            <a:ext cx="3200400" cy="4461163"/>
          </a:xfrm>
        </p:spPr>
        <p:txBody>
          <a:bodyPr>
            <a:normAutofit/>
          </a:bodyPr>
          <a:lstStyle/>
          <a:p>
            <a:r>
              <a:rPr lang="en-US" dirty="0">
                <a:solidFill>
                  <a:srgbClr val="FFFFFF"/>
                </a:solidFill>
              </a:rPr>
              <a:t>How to Compare?</a:t>
            </a:r>
          </a:p>
        </p:txBody>
      </p:sp>
      <p:sp>
        <p:nvSpPr>
          <p:cNvPr id="5" name="Content Placeholder 4">
            <a:extLst>
              <a:ext uri="{FF2B5EF4-FFF2-40B4-BE49-F238E27FC236}">
                <a16:creationId xmlns:a16="http://schemas.microsoft.com/office/drawing/2014/main" id="{084EB303-F4F9-E68F-2B4C-0CF75828ADFA}"/>
              </a:ext>
            </a:extLst>
          </p:cNvPr>
          <p:cNvSpPr>
            <a:spLocks noGrp="1"/>
          </p:cNvSpPr>
          <p:nvPr>
            <p:ph idx="1"/>
          </p:nvPr>
        </p:nvSpPr>
        <p:spPr>
          <a:xfrm>
            <a:off x="4447308" y="591344"/>
            <a:ext cx="6906491" cy="5585619"/>
          </a:xfrm>
        </p:spPr>
        <p:txBody>
          <a:bodyPr anchor="ctr">
            <a:normAutofit/>
          </a:bodyPr>
          <a:lstStyle/>
          <a:p>
            <a:r>
              <a:rPr lang="en-US" dirty="0"/>
              <a:t>Rank the Counties</a:t>
            </a:r>
          </a:p>
          <a:p>
            <a:endParaRPr lang="en-US" dirty="0"/>
          </a:p>
          <a:p>
            <a:r>
              <a:rPr lang="en-US" dirty="0"/>
              <a:t>Population Change Rank</a:t>
            </a:r>
          </a:p>
          <a:p>
            <a:pPr lvl="1"/>
            <a:r>
              <a:rPr lang="en-US" dirty="0"/>
              <a:t>Lower Rank (#1) = More Negative Population Change</a:t>
            </a:r>
          </a:p>
          <a:p>
            <a:pPr lvl="1"/>
            <a:r>
              <a:rPr lang="en-US" dirty="0"/>
              <a:t>Higher Rank (#44) = More Positive Population Change</a:t>
            </a:r>
          </a:p>
          <a:p>
            <a:endParaRPr lang="en-US" dirty="0"/>
          </a:p>
          <a:p>
            <a:r>
              <a:rPr lang="en-US" dirty="0"/>
              <a:t>Emissions Rank</a:t>
            </a:r>
          </a:p>
          <a:p>
            <a:pPr lvl="1"/>
            <a:r>
              <a:rPr lang="en-US" dirty="0"/>
              <a:t>Lower Rank (#1) = Fewer Emissions</a:t>
            </a:r>
          </a:p>
          <a:p>
            <a:pPr lvl="1"/>
            <a:r>
              <a:rPr lang="en-US" dirty="0"/>
              <a:t>Higher Rank (#44) = More Emissions</a:t>
            </a:r>
          </a:p>
        </p:txBody>
      </p:sp>
      <p:sp>
        <p:nvSpPr>
          <p:cNvPr id="33" name="Arc 32">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6130485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D8A802-4063-EFD6-9F7F-3BC0DF1C938C}"/>
              </a:ext>
            </a:extLst>
          </p:cNvPr>
          <p:cNvSpPr>
            <a:spLocks noGrp="1"/>
          </p:cNvSpPr>
          <p:nvPr>
            <p:ph type="title"/>
          </p:nvPr>
        </p:nvSpPr>
        <p:spPr/>
        <p:txBody>
          <a:bodyPr/>
          <a:lstStyle/>
          <a:p>
            <a:r>
              <a:rPr lang="en-US" dirty="0"/>
              <a:t>Data Wrangling</a:t>
            </a:r>
          </a:p>
        </p:txBody>
      </p:sp>
      <p:pic>
        <p:nvPicPr>
          <p:cNvPr id="5" name="Picture 4">
            <a:extLst>
              <a:ext uri="{FF2B5EF4-FFF2-40B4-BE49-F238E27FC236}">
                <a16:creationId xmlns:a16="http://schemas.microsoft.com/office/drawing/2014/main" id="{6C48C58D-0AAC-F077-BFEF-68F05B92E48F}"/>
              </a:ext>
            </a:extLst>
          </p:cNvPr>
          <p:cNvPicPr>
            <a:picLocks noChangeAspect="1"/>
          </p:cNvPicPr>
          <p:nvPr/>
        </p:nvPicPr>
        <p:blipFill rotWithShape="1">
          <a:blip r:embed="rId2"/>
          <a:srcRect r="3466"/>
          <a:stretch/>
        </p:blipFill>
        <p:spPr>
          <a:xfrm>
            <a:off x="130586" y="2142945"/>
            <a:ext cx="7016663" cy="2572109"/>
          </a:xfrm>
          <a:prstGeom prst="rect">
            <a:avLst/>
          </a:prstGeom>
        </p:spPr>
      </p:pic>
      <p:pic>
        <p:nvPicPr>
          <p:cNvPr id="7" name="Picture 6">
            <a:extLst>
              <a:ext uri="{FF2B5EF4-FFF2-40B4-BE49-F238E27FC236}">
                <a16:creationId xmlns:a16="http://schemas.microsoft.com/office/drawing/2014/main" id="{ADAB6E60-8088-FBB0-BE2D-D3F4B616A663}"/>
              </a:ext>
            </a:extLst>
          </p:cNvPr>
          <p:cNvPicPr>
            <a:picLocks noChangeAspect="1"/>
          </p:cNvPicPr>
          <p:nvPr/>
        </p:nvPicPr>
        <p:blipFill>
          <a:blip r:embed="rId3"/>
          <a:stretch>
            <a:fillRect/>
          </a:stretch>
        </p:blipFill>
        <p:spPr>
          <a:xfrm>
            <a:off x="7358742" y="1258378"/>
            <a:ext cx="4652866" cy="4341242"/>
          </a:xfrm>
          <a:prstGeom prst="rect">
            <a:avLst/>
          </a:prstGeom>
        </p:spPr>
      </p:pic>
    </p:spTree>
    <p:extLst>
      <p:ext uri="{BB962C8B-B14F-4D97-AF65-F5344CB8AC3E}">
        <p14:creationId xmlns:p14="http://schemas.microsoft.com/office/powerpoint/2010/main" val="12689176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useBgFill="1">
        <p:nvSpPr>
          <p:cNvPr id="14" name="Rectangle 13">
            <a:extLst>
              <a:ext uri="{FF2B5EF4-FFF2-40B4-BE49-F238E27FC236}">
                <a16:creationId xmlns:a16="http://schemas.microsoft.com/office/drawing/2014/main" id="{5AB83C82-30AD-4DF2-A9AD-CE1547FDED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id="{B36D2DE0-0628-4A9A-A59D-7BA8B5EB30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Oval 17">
            <a:extLst>
              <a:ext uri="{FF2B5EF4-FFF2-40B4-BE49-F238E27FC236}">
                <a16:creationId xmlns:a16="http://schemas.microsoft.com/office/drawing/2014/main" id="{48E405C9-94BE-41DA-928C-DEC9A8550E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15929" y="148929"/>
            <a:ext cx="6560142" cy="65601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FC5D314F-0492-4F3D-38EC-F4CB4A4982B3}"/>
              </a:ext>
            </a:extLst>
          </p:cNvPr>
          <p:cNvSpPr>
            <a:spLocks noGrp="1"/>
          </p:cNvSpPr>
          <p:nvPr>
            <p:ph type="title"/>
          </p:nvPr>
        </p:nvSpPr>
        <p:spPr>
          <a:xfrm>
            <a:off x="3192004" y="2067632"/>
            <a:ext cx="5807991" cy="2722735"/>
          </a:xfrm>
        </p:spPr>
        <p:txBody>
          <a:bodyPr vert="horz" lIns="91440" tIns="45720" rIns="91440" bIns="45720" rtlCol="0" anchor="b">
            <a:normAutofit/>
          </a:bodyPr>
          <a:lstStyle/>
          <a:p>
            <a:pPr algn="ctr"/>
            <a:r>
              <a:rPr lang="en-US" sz="6000" kern="1200" dirty="0">
                <a:solidFill>
                  <a:srgbClr val="FFFFFF"/>
                </a:solidFill>
                <a:latin typeface="+mj-lt"/>
                <a:ea typeface="+mj-ea"/>
                <a:cs typeface="+mj-cs"/>
              </a:rPr>
              <a:t>What U.S. States generate the most energy?</a:t>
            </a:r>
          </a:p>
        </p:txBody>
      </p:sp>
      <p:sp>
        <p:nvSpPr>
          <p:cNvPr id="5" name="Text Placeholder 4">
            <a:extLst>
              <a:ext uri="{FF2B5EF4-FFF2-40B4-BE49-F238E27FC236}">
                <a16:creationId xmlns:a16="http://schemas.microsoft.com/office/drawing/2014/main" id="{8B692580-ED41-5FB1-1A5E-38634675287C}"/>
              </a:ext>
            </a:extLst>
          </p:cNvPr>
          <p:cNvSpPr>
            <a:spLocks noGrp="1"/>
          </p:cNvSpPr>
          <p:nvPr>
            <p:ph type="body" idx="1"/>
          </p:nvPr>
        </p:nvSpPr>
        <p:spPr>
          <a:xfrm>
            <a:off x="3315031" y="1167902"/>
            <a:ext cx="5561938" cy="466800"/>
          </a:xfrm>
        </p:spPr>
        <p:txBody>
          <a:bodyPr vert="horz" lIns="91440" tIns="45720" rIns="91440" bIns="45720" rtlCol="0">
            <a:normAutofit/>
          </a:bodyPr>
          <a:lstStyle/>
          <a:p>
            <a:pPr algn="ctr"/>
            <a:r>
              <a:rPr lang="en-US" sz="2400" kern="1200" dirty="0">
                <a:solidFill>
                  <a:srgbClr val="FFFFFF"/>
                </a:solidFill>
                <a:latin typeface="+mn-lt"/>
                <a:ea typeface="+mn-ea"/>
                <a:cs typeface="+mn-cs"/>
              </a:rPr>
              <a:t>Question 1</a:t>
            </a:r>
          </a:p>
        </p:txBody>
      </p:sp>
      <p:sp>
        <p:nvSpPr>
          <p:cNvPr id="20" name="Arc 19">
            <a:extLst>
              <a:ext uri="{FF2B5EF4-FFF2-40B4-BE49-F238E27FC236}">
                <a16:creationId xmlns:a16="http://schemas.microsoft.com/office/drawing/2014/main" id="{D2091A72-D5BB-42AC-8FD3-F7747D9086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9222429" flipV="1">
            <a:off x="2494119" y="-28502"/>
            <a:ext cx="6816262" cy="6816262"/>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2" name="Oval 21">
            <a:extLst>
              <a:ext uri="{FF2B5EF4-FFF2-40B4-BE49-F238E27FC236}">
                <a16:creationId xmlns:a16="http://schemas.microsoft.com/office/drawing/2014/main" id="{6ED12BFC-A737-46AF-8411-481112D54B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65417" y="5241988"/>
            <a:ext cx="759403" cy="73880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1087186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D8A802-4063-EFD6-9F7F-3BC0DF1C938C}"/>
              </a:ext>
            </a:extLst>
          </p:cNvPr>
          <p:cNvSpPr>
            <a:spLocks noGrp="1"/>
          </p:cNvSpPr>
          <p:nvPr>
            <p:ph type="title"/>
          </p:nvPr>
        </p:nvSpPr>
        <p:spPr/>
        <p:txBody>
          <a:bodyPr/>
          <a:lstStyle/>
          <a:p>
            <a:r>
              <a:rPr lang="en-US" dirty="0"/>
              <a:t>Data Wrangling</a:t>
            </a:r>
          </a:p>
        </p:txBody>
      </p:sp>
      <p:pic>
        <p:nvPicPr>
          <p:cNvPr id="4" name="Picture 3">
            <a:extLst>
              <a:ext uri="{FF2B5EF4-FFF2-40B4-BE49-F238E27FC236}">
                <a16:creationId xmlns:a16="http://schemas.microsoft.com/office/drawing/2014/main" id="{51E348F4-7782-BAEB-1F4A-2B23E27798E7}"/>
              </a:ext>
            </a:extLst>
          </p:cNvPr>
          <p:cNvPicPr>
            <a:picLocks noChangeAspect="1"/>
          </p:cNvPicPr>
          <p:nvPr/>
        </p:nvPicPr>
        <p:blipFill>
          <a:blip r:embed="rId2"/>
          <a:stretch>
            <a:fillRect/>
          </a:stretch>
        </p:blipFill>
        <p:spPr>
          <a:xfrm>
            <a:off x="201327" y="1915699"/>
            <a:ext cx="6068846" cy="3213975"/>
          </a:xfrm>
          <a:prstGeom prst="rect">
            <a:avLst/>
          </a:prstGeom>
        </p:spPr>
      </p:pic>
      <p:pic>
        <p:nvPicPr>
          <p:cNvPr id="8" name="Picture 7">
            <a:extLst>
              <a:ext uri="{FF2B5EF4-FFF2-40B4-BE49-F238E27FC236}">
                <a16:creationId xmlns:a16="http://schemas.microsoft.com/office/drawing/2014/main" id="{AEA1226D-3A4A-6DBB-726B-9983D21C6F9E}"/>
              </a:ext>
            </a:extLst>
          </p:cNvPr>
          <p:cNvPicPr>
            <a:picLocks noChangeAspect="1"/>
          </p:cNvPicPr>
          <p:nvPr/>
        </p:nvPicPr>
        <p:blipFill>
          <a:blip r:embed="rId3"/>
          <a:stretch>
            <a:fillRect/>
          </a:stretch>
        </p:blipFill>
        <p:spPr>
          <a:xfrm>
            <a:off x="6354943" y="1915699"/>
            <a:ext cx="5755511" cy="3181618"/>
          </a:xfrm>
          <a:prstGeom prst="rect">
            <a:avLst/>
          </a:prstGeom>
        </p:spPr>
      </p:pic>
    </p:spTree>
    <p:extLst>
      <p:ext uri="{BB962C8B-B14F-4D97-AF65-F5344CB8AC3E}">
        <p14:creationId xmlns:p14="http://schemas.microsoft.com/office/powerpoint/2010/main" val="230525293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89575E1-3389-451A-A5F7-27854C25C5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4293"/>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53CCC5C-D88E-40FB-B30B-23DCDBD01D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
            <a:ext cx="4167268" cy="68580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D7C222E1-958C-ED89-CD77-16DFB664832B}"/>
              </a:ext>
            </a:extLst>
          </p:cNvPr>
          <p:cNvSpPr>
            <a:spLocks noGrp="1"/>
          </p:cNvSpPr>
          <p:nvPr>
            <p:ph type="title"/>
          </p:nvPr>
        </p:nvSpPr>
        <p:spPr>
          <a:xfrm>
            <a:off x="686834" y="591344"/>
            <a:ext cx="3200400" cy="5585619"/>
          </a:xfrm>
        </p:spPr>
        <p:txBody>
          <a:bodyPr>
            <a:normAutofit/>
          </a:bodyPr>
          <a:lstStyle/>
          <a:p>
            <a:r>
              <a:rPr lang="en-US" dirty="0">
                <a:solidFill>
                  <a:srgbClr val="FFFFFF"/>
                </a:solidFill>
              </a:rPr>
              <a:t>Scatterplot – Rank Comparison</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3074" name="Picture 2">
            <a:extLst>
              <a:ext uri="{FF2B5EF4-FFF2-40B4-BE49-F238E27FC236}">
                <a16:creationId xmlns:a16="http://schemas.microsoft.com/office/drawing/2014/main" id="{E37BAFBC-5B0A-1E9D-F20E-EACC141300D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67708" y="1242500"/>
            <a:ext cx="6798397" cy="48559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1700417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useBgFill="1">
        <p:nvSpPr>
          <p:cNvPr id="14" name="Rectangle 13">
            <a:extLst>
              <a:ext uri="{FF2B5EF4-FFF2-40B4-BE49-F238E27FC236}">
                <a16:creationId xmlns:a16="http://schemas.microsoft.com/office/drawing/2014/main" id="{5AB83C82-30AD-4DF2-A9AD-CE1547FDED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id="{B36D2DE0-0628-4A9A-A59D-7BA8B5EB30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Oval 17">
            <a:extLst>
              <a:ext uri="{FF2B5EF4-FFF2-40B4-BE49-F238E27FC236}">
                <a16:creationId xmlns:a16="http://schemas.microsoft.com/office/drawing/2014/main" id="{48E405C9-94BE-41DA-928C-DEC9A8550E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15929" y="148929"/>
            <a:ext cx="6560142" cy="65601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FC5D314F-0492-4F3D-38EC-F4CB4A4982B3}"/>
              </a:ext>
            </a:extLst>
          </p:cNvPr>
          <p:cNvSpPr>
            <a:spLocks noGrp="1"/>
          </p:cNvSpPr>
          <p:nvPr>
            <p:ph type="title"/>
          </p:nvPr>
        </p:nvSpPr>
        <p:spPr>
          <a:xfrm>
            <a:off x="3095188" y="1246204"/>
            <a:ext cx="6001624" cy="3403001"/>
          </a:xfrm>
        </p:spPr>
        <p:txBody>
          <a:bodyPr vert="horz" lIns="91440" tIns="45720" rIns="91440" bIns="45720" rtlCol="0" anchor="b">
            <a:normAutofit/>
          </a:bodyPr>
          <a:lstStyle/>
          <a:p>
            <a:pPr algn="ctr"/>
            <a:r>
              <a:rPr lang="en-US" sz="6000" kern="1200" dirty="0">
                <a:solidFill>
                  <a:srgbClr val="FFFFFF"/>
                </a:solidFill>
                <a:latin typeface="+mj-lt"/>
                <a:ea typeface="+mj-ea"/>
                <a:cs typeface="+mj-cs"/>
              </a:rPr>
              <a:t>What are the demographics in the counties with the most emissions?</a:t>
            </a:r>
          </a:p>
        </p:txBody>
      </p:sp>
      <p:sp>
        <p:nvSpPr>
          <p:cNvPr id="5" name="Text Placeholder 4">
            <a:extLst>
              <a:ext uri="{FF2B5EF4-FFF2-40B4-BE49-F238E27FC236}">
                <a16:creationId xmlns:a16="http://schemas.microsoft.com/office/drawing/2014/main" id="{8B692580-ED41-5FB1-1A5E-38634675287C}"/>
              </a:ext>
            </a:extLst>
          </p:cNvPr>
          <p:cNvSpPr>
            <a:spLocks noGrp="1"/>
          </p:cNvSpPr>
          <p:nvPr>
            <p:ph type="body" idx="1"/>
          </p:nvPr>
        </p:nvSpPr>
        <p:spPr>
          <a:xfrm>
            <a:off x="3337047" y="5994163"/>
            <a:ext cx="5561938" cy="466800"/>
          </a:xfrm>
        </p:spPr>
        <p:txBody>
          <a:bodyPr vert="horz" lIns="91440" tIns="45720" rIns="91440" bIns="45720" rtlCol="0">
            <a:normAutofit/>
          </a:bodyPr>
          <a:lstStyle/>
          <a:p>
            <a:pPr algn="ctr"/>
            <a:r>
              <a:rPr lang="en-US" sz="2400" kern="1200" dirty="0">
                <a:solidFill>
                  <a:srgbClr val="FFFFFF"/>
                </a:solidFill>
                <a:latin typeface="+mn-lt"/>
                <a:ea typeface="+mn-ea"/>
                <a:cs typeface="+mn-cs"/>
              </a:rPr>
              <a:t>Question 3</a:t>
            </a:r>
          </a:p>
        </p:txBody>
      </p:sp>
      <p:sp>
        <p:nvSpPr>
          <p:cNvPr id="20" name="Arc 19">
            <a:extLst>
              <a:ext uri="{FF2B5EF4-FFF2-40B4-BE49-F238E27FC236}">
                <a16:creationId xmlns:a16="http://schemas.microsoft.com/office/drawing/2014/main" id="{D2091A72-D5BB-42AC-8FD3-F7747D9086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9222429" flipV="1">
            <a:off x="2494119" y="-28502"/>
            <a:ext cx="6816262" cy="6816262"/>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2" name="Oval 21">
            <a:extLst>
              <a:ext uri="{FF2B5EF4-FFF2-40B4-BE49-F238E27FC236}">
                <a16:creationId xmlns:a16="http://schemas.microsoft.com/office/drawing/2014/main" id="{6ED12BFC-A737-46AF-8411-481112D54B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65417" y="5241988"/>
            <a:ext cx="759403" cy="73880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6147611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 name="Freeform: Shape 30">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9AA4BC49-CBF8-8E31-0341-1548DC512142}"/>
              </a:ext>
            </a:extLst>
          </p:cNvPr>
          <p:cNvSpPr>
            <a:spLocks noGrp="1"/>
          </p:cNvSpPr>
          <p:nvPr>
            <p:ph type="title"/>
          </p:nvPr>
        </p:nvSpPr>
        <p:spPr>
          <a:xfrm>
            <a:off x="686834" y="1153572"/>
            <a:ext cx="3200400" cy="4461163"/>
          </a:xfrm>
        </p:spPr>
        <p:txBody>
          <a:bodyPr>
            <a:normAutofit/>
          </a:bodyPr>
          <a:lstStyle/>
          <a:p>
            <a:r>
              <a:rPr lang="en-US" dirty="0">
                <a:solidFill>
                  <a:srgbClr val="FFFFFF"/>
                </a:solidFill>
              </a:rPr>
              <a:t>Whom do the Emissions Affect?</a:t>
            </a:r>
          </a:p>
        </p:txBody>
      </p:sp>
      <p:sp>
        <p:nvSpPr>
          <p:cNvPr id="5" name="Content Placeholder 4">
            <a:extLst>
              <a:ext uri="{FF2B5EF4-FFF2-40B4-BE49-F238E27FC236}">
                <a16:creationId xmlns:a16="http://schemas.microsoft.com/office/drawing/2014/main" id="{084EB303-F4F9-E68F-2B4C-0CF75828ADFA}"/>
              </a:ext>
            </a:extLst>
          </p:cNvPr>
          <p:cNvSpPr>
            <a:spLocks noGrp="1"/>
          </p:cNvSpPr>
          <p:nvPr>
            <p:ph idx="1"/>
          </p:nvPr>
        </p:nvSpPr>
        <p:spPr>
          <a:xfrm>
            <a:off x="4447308" y="591344"/>
            <a:ext cx="6906491" cy="5585619"/>
          </a:xfrm>
        </p:spPr>
        <p:txBody>
          <a:bodyPr anchor="ctr">
            <a:normAutofit/>
          </a:bodyPr>
          <a:lstStyle/>
          <a:p>
            <a:r>
              <a:rPr lang="en-US" b="0" i="0" dirty="0">
                <a:solidFill>
                  <a:srgbClr val="333333"/>
                </a:solidFill>
                <a:effectLst/>
              </a:rPr>
              <a:t>Top 10 Counties with the Most Emissions</a:t>
            </a:r>
          </a:p>
          <a:p>
            <a:endParaRPr lang="en-US" b="0" i="0" dirty="0">
              <a:solidFill>
                <a:srgbClr val="333333"/>
              </a:solidFill>
              <a:effectLst/>
            </a:endParaRPr>
          </a:p>
          <a:p>
            <a:r>
              <a:rPr lang="en-US" dirty="0">
                <a:solidFill>
                  <a:srgbClr val="333333"/>
                </a:solidFill>
              </a:rPr>
              <a:t>Average Percentage of each Demographic across the State</a:t>
            </a:r>
          </a:p>
          <a:p>
            <a:endParaRPr lang="en-US" dirty="0">
              <a:solidFill>
                <a:srgbClr val="333333"/>
              </a:solidFill>
            </a:endParaRPr>
          </a:p>
          <a:p>
            <a:r>
              <a:rPr lang="en-US" dirty="0">
                <a:solidFill>
                  <a:srgbClr val="333333"/>
                </a:solidFill>
              </a:rPr>
              <a:t>Difference between State Average Representation and that Demographic’s Representation within the top 10 Counties</a:t>
            </a:r>
            <a:endParaRPr lang="en-US" dirty="0"/>
          </a:p>
        </p:txBody>
      </p:sp>
      <p:sp>
        <p:nvSpPr>
          <p:cNvPr id="33" name="Arc 32">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5604036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D8A802-4063-EFD6-9F7F-3BC0DF1C938C}"/>
              </a:ext>
            </a:extLst>
          </p:cNvPr>
          <p:cNvSpPr>
            <a:spLocks noGrp="1"/>
          </p:cNvSpPr>
          <p:nvPr>
            <p:ph type="title"/>
          </p:nvPr>
        </p:nvSpPr>
        <p:spPr/>
        <p:txBody>
          <a:bodyPr/>
          <a:lstStyle/>
          <a:p>
            <a:r>
              <a:rPr lang="en-US" dirty="0"/>
              <a:t>Data Wrangling</a:t>
            </a:r>
          </a:p>
        </p:txBody>
      </p:sp>
      <p:pic>
        <p:nvPicPr>
          <p:cNvPr id="5" name="Picture 4">
            <a:extLst>
              <a:ext uri="{FF2B5EF4-FFF2-40B4-BE49-F238E27FC236}">
                <a16:creationId xmlns:a16="http://schemas.microsoft.com/office/drawing/2014/main" id="{659983AA-77EE-9D9D-D9F8-F3056893698E}"/>
              </a:ext>
            </a:extLst>
          </p:cNvPr>
          <p:cNvPicPr>
            <a:picLocks noChangeAspect="1"/>
          </p:cNvPicPr>
          <p:nvPr/>
        </p:nvPicPr>
        <p:blipFill>
          <a:blip r:embed="rId2"/>
          <a:stretch>
            <a:fillRect/>
          </a:stretch>
        </p:blipFill>
        <p:spPr>
          <a:xfrm>
            <a:off x="1009966" y="1773740"/>
            <a:ext cx="10172068" cy="3310520"/>
          </a:xfrm>
          <a:prstGeom prst="rect">
            <a:avLst/>
          </a:prstGeom>
        </p:spPr>
      </p:pic>
    </p:spTree>
    <p:extLst>
      <p:ext uri="{BB962C8B-B14F-4D97-AF65-F5344CB8AC3E}">
        <p14:creationId xmlns:p14="http://schemas.microsoft.com/office/powerpoint/2010/main" val="396071779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89575E1-3389-451A-A5F7-27854C25C5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4293"/>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53CCC5C-D88E-40FB-B30B-23DCDBD01D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
            <a:ext cx="4167268" cy="68580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5A0C8EEF-DDD2-C784-AA66-18D9C634680D}"/>
              </a:ext>
            </a:extLst>
          </p:cNvPr>
          <p:cNvSpPr>
            <a:spLocks noGrp="1"/>
          </p:cNvSpPr>
          <p:nvPr>
            <p:ph type="title"/>
          </p:nvPr>
        </p:nvSpPr>
        <p:spPr>
          <a:xfrm>
            <a:off x="686833" y="591344"/>
            <a:ext cx="3325329" cy="5585619"/>
          </a:xfrm>
        </p:spPr>
        <p:txBody>
          <a:bodyPr>
            <a:normAutofit/>
          </a:bodyPr>
          <a:lstStyle/>
          <a:p>
            <a:r>
              <a:rPr lang="en-US" dirty="0">
                <a:solidFill>
                  <a:srgbClr val="FFFFFF"/>
                </a:solidFill>
              </a:rPr>
              <a:t>Faceted Column Chart – Demographics in Counties with the Most Emissions</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5122" name="Picture 2">
            <a:extLst>
              <a:ext uri="{FF2B5EF4-FFF2-40B4-BE49-F238E27FC236}">
                <a16:creationId xmlns:a16="http://schemas.microsoft.com/office/drawing/2014/main" id="{D2666615-25A3-4D59-31B2-9354F6F1B6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67268" y="319088"/>
            <a:ext cx="7947245" cy="56766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9417302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89575E1-3389-451A-A5F7-27854C25C5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4293"/>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53CCC5C-D88E-40FB-B30B-23DCDBD01D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
            <a:ext cx="4167268" cy="68580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5A0C8EEF-DDD2-C784-AA66-18D9C634680D}"/>
              </a:ext>
            </a:extLst>
          </p:cNvPr>
          <p:cNvSpPr>
            <a:spLocks noGrp="1"/>
          </p:cNvSpPr>
          <p:nvPr>
            <p:ph type="title"/>
          </p:nvPr>
        </p:nvSpPr>
        <p:spPr>
          <a:xfrm>
            <a:off x="686833" y="591344"/>
            <a:ext cx="3325329" cy="5585619"/>
          </a:xfrm>
        </p:spPr>
        <p:txBody>
          <a:bodyPr>
            <a:normAutofit/>
          </a:bodyPr>
          <a:lstStyle/>
          <a:p>
            <a:r>
              <a:rPr lang="en-US" dirty="0">
                <a:solidFill>
                  <a:srgbClr val="FFFFFF"/>
                </a:solidFill>
              </a:rPr>
              <a:t>Faceted Column Chart – Demographics in Counties with the Most Emissions Average</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7170" name="Picture 2">
            <a:extLst>
              <a:ext uri="{FF2B5EF4-FFF2-40B4-BE49-F238E27FC236}">
                <a16:creationId xmlns:a16="http://schemas.microsoft.com/office/drawing/2014/main" id="{7A0962F4-D63D-C7DE-82E9-0BBC323D205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12853" y="867746"/>
            <a:ext cx="6675122" cy="47679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324923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 name="Freeform: Shape 30">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9AA4BC49-CBF8-8E31-0341-1548DC512142}"/>
              </a:ext>
            </a:extLst>
          </p:cNvPr>
          <p:cNvSpPr>
            <a:spLocks noGrp="1"/>
          </p:cNvSpPr>
          <p:nvPr>
            <p:ph type="title"/>
          </p:nvPr>
        </p:nvSpPr>
        <p:spPr>
          <a:xfrm>
            <a:off x="686834" y="1153572"/>
            <a:ext cx="3200400" cy="4461163"/>
          </a:xfrm>
        </p:spPr>
        <p:txBody>
          <a:bodyPr>
            <a:normAutofit/>
          </a:bodyPr>
          <a:lstStyle/>
          <a:p>
            <a:r>
              <a:rPr lang="en-US" dirty="0">
                <a:solidFill>
                  <a:srgbClr val="FFFFFF"/>
                </a:solidFill>
              </a:rPr>
              <a:t>What about the fewest Emissions?</a:t>
            </a:r>
          </a:p>
        </p:txBody>
      </p:sp>
      <p:sp>
        <p:nvSpPr>
          <p:cNvPr id="5" name="Content Placeholder 4">
            <a:extLst>
              <a:ext uri="{FF2B5EF4-FFF2-40B4-BE49-F238E27FC236}">
                <a16:creationId xmlns:a16="http://schemas.microsoft.com/office/drawing/2014/main" id="{084EB303-F4F9-E68F-2B4C-0CF75828ADFA}"/>
              </a:ext>
            </a:extLst>
          </p:cNvPr>
          <p:cNvSpPr>
            <a:spLocks noGrp="1"/>
          </p:cNvSpPr>
          <p:nvPr>
            <p:ph idx="1"/>
          </p:nvPr>
        </p:nvSpPr>
        <p:spPr>
          <a:xfrm>
            <a:off x="4447308" y="591344"/>
            <a:ext cx="6906491" cy="5585619"/>
          </a:xfrm>
        </p:spPr>
        <p:txBody>
          <a:bodyPr anchor="ctr">
            <a:normAutofit/>
          </a:bodyPr>
          <a:lstStyle/>
          <a:p>
            <a:r>
              <a:rPr lang="en-US" b="0" i="0" dirty="0">
                <a:solidFill>
                  <a:srgbClr val="333333"/>
                </a:solidFill>
                <a:effectLst/>
              </a:rPr>
              <a:t>Bottom 10 Counties Sorted by Emissions</a:t>
            </a:r>
          </a:p>
        </p:txBody>
      </p:sp>
      <p:sp>
        <p:nvSpPr>
          <p:cNvPr id="33" name="Arc 32">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7589115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89575E1-3389-451A-A5F7-27854C25C5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4293"/>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53CCC5C-D88E-40FB-B30B-23DCDBD01D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
            <a:ext cx="4167268" cy="68580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5A0C8EEF-DDD2-C784-AA66-18D9C634680D}"/>
              </a:ext>
            </a:extLst>
          </p:cNvPr>
          <p:cNvSpPr>
            <a:spLocks noGrp="1"/>
          </p:cNvSpPr>
          <p:nvPr>
            <p:ph type="title"/>
          </p:nvPr>
        </p:nvSpPr>
        <p:spPr>
          <a:xfrm>
            <a:off x="686833" y="591344"/>
            <a:ext cx="3325329" cy="5585619"/>
          </a:xfrm>
        </p:spPr>
        <p:txBody>
          <a:bodyPr>
            <a:normAutofit/>
          </a:bodyPr>
          <a:lstStyle/>
          <a:p>
            <a:r>
              <a:rPr lang="en-US" dirty="0">
                <a:solidFill>
                  <a:srgbClr val="FFFFFF"/>
                </a:solidFill>
              </a:rPr>
              <a:t>Faceted Column Chart – Demographics in Counties with the Least Emissions*</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6146" name="Picture 2">
            <a:extLst>
              <a:ext uri="{FF2B5EF4-FFF2-40B4-BE49-F238E27FC236}">
                <a16:creationId xmlns:a16="http://schemas.microsoft.com/office/drawing/2014/main" id="{2BCA85FA-5B48-A18F-37EF-0850E51F41B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98814" y="447868"/>
            <a:ext cx="7830661" cy="55933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6042272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 name="Freeform: Shape 30">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9AA4BC49-CBF8-8E31-0341-1548DC512142}"/>
              </a:ext>
            </a:extLst>
          </p:cNvPr>
          <p:cNvSpPr>
            <a:spLocks noGrp="1"/>
          </p:cNvSpPr>
          <p:nvPr>
            <p:ph type="title"/>
          </p:nvPr>
        </p:nvSpPr>
        <p:spPr>
          <a:xfrm>
            <a:off x="686834" y="1153572"/>
            <a:ext cx="3200400" cy="4461163"/>
          </a:xfrm>
        </p:spPr>
        <p:txBody>
          <a:bodyPr>
            <a:normAutofit/>
          </a:bodyPr>
          <a:lstStyle/>
          <a:p>
            <a:r>
              <a:rPr lang="en-US" dirty="0">
                <a:solidFill>
                  <a:srgbClr val="FFFFFF"/>
                </a:solidFill>
              </a:rPr>
              <a:t>What about the fewest Emissions?</a:t>
            </a:r>
          </a:p>
        </p:txBody>
      </p:sp>
      <p:sp>
        <p:nvSpPr>
          <p:cNvPr id="5" name="Content Placeholder 4">
            <a:extLst>
              <a:ext uri="{FF2B5EF4-FFF2-40B4-BE49-F238E27FC236}">
                <a16:creationId xmlns:a16="http://schemas.microsoft.com/office/drawing/2014/main" id="{084EB303-F4F9-E68F-2B4C-0CF75828ADFA}"/>
              </a:ext>
            </a:extLst>
          </p:cNvPr>
          <p:cNvSpPr>
            <a:spLocks noGrp="1"/>
          </p:cNvSpPr>
          <p:nvPr>
            <p:ph idx="1"/>
          </p:nvPr>
        </p:nvSpPr>
        <p:spPr>
          <a:xfrm>
            <a:off x="4447308" y="591344"/>
            <a:ext cx="6906491" cy="5585619"/>
          </a:xfrm>
        </p:spPr>
        <p:txBody>
          <a:bodyPr anchor="ctr">
            <a:normAutofit/>
          </a:bodyPr>
          <a:lstStyle/>
          <a:p>
            <a:r>
              <a:rPr lang="en-US" b="0" i="0" dirty="0">
                <a:solidFill>
                  <a:srgbClr val="333333"/>
                </a:solidFill>
                <a:effectLst/>
              </a:rPr>
              <a:t>No Emissions</a:t>
            </a:r>
          </a:p>
        </p:txBody>
      </p:sp>
      <p:sp>
        <p:nvSpPr>
          <p:cNvPr id="33" name="Arc 32">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913593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 name="Freeform: Shape 30">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9AA4BC49-CBF8-8E31-0341-1548DC512142}"/>
              </a:ext>
            </a:extLst>
          </p:cNvPr>
          <p:cNvSpPr>
            <a:spLocks noGrp="1"/>
          </p:cNvSpPr>
          <p:nvPr>
            <p:ph type="title"/>
          </p:nvPr>
        </p:nvSpPr>
        <p:spPr>
          <a:xfrm>
            <a:off x="686834" y="1153572"/>
            <a:ext cx="3200400" cy="4461163"/>
          </a:xfrm>
        </p:spPr>
        <p:txBody>
          <a:bodyPr>
            <a:normAutofit/>
          </a:bodyPr>
          <a:lstStyle/>
          <a:p>
            <a:r>
              <a:rPr lang="en-US" dirty="0">
                <a:solidFill>
                  <a:srgbClr val="FFFFFF"/>
                </a:solidFill>
              </a:rPr>
              <a:t>Power Hungry States</a:t>
            </a:r>
          </a:p>
        </p:txBody>
      </p:sp>
      <p:sp>
        <p:nvSpPr>
          <p:cNvPr id="33" name="Arc 32">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7" name="Picture 6">
            <a:extLst>
              <a:ext uri="{FF2B5EF4-FFF2-40B4-BE49-F238E27FC236}">
                <a16:creationId xmlns:a16="http://schemas.microsoft.com/office/drawing/2014/main" id="{A5778E5B-36FF-BA07-6E06-24EACF23E8D8}"/>
              </a:ext>
            </a:extLst>
          </p:cNvPr>
          <p:cNvPicPr>
            <a:picLocks noChangeAspect="1"/>
          </p:cNvPicPr>
          <p:nvPr/>
        </p:nvPicPr>
        <p:blipFill rotWithShape="1">
          <a:blip r:embed="rId2"/>
          <a:srcRect t="1237"/>
          <a:stretch/>
        </p:blipFill>
        <p:spPr>
          <a:xfrm>
            <a:off x="4631150" y="1074016"/>
            <a:ext cx="4782217" cy="1637080"/>
          </a:xfrm>
          <a:prstGeom prst="rect">
            <a:avLst/>
          </a:prstGeom>
        </p:spPr>
      </p:pic>
      <p:pic>
        <p:nvPicPr>
          <p:cNvPr id="9" name="Picture 8">
            <a:extLst>
              <a:ext uri="{FF2B5EF4-FFF2-40B4-BE49-F238E27FC236}">
                <a16:creationId xmlns:a16="http://schemas.microsoft.com/office/drawing/2014/main" id="{7BD543F4-AA5A-C4B8-626C-D801FFB61EBE}"/>
              </a:ext>
            </a:extLst>
          </p:cNvPr>
          <p:cNvPicPr>
            <a:picLocks noChangeAspect="1"/>
          </p:cNvPicPr>
          <p:nvPr/>
        </p:nvPicPr>
        <p:blipFill>
          <a:blip r:embed="rId3"/>
          <a:stretch>
            <a:fillRect/>
          </a:stretch>
        </p:blipFill>
        <p:spPr>
          <a:xfrm>
            <a:off x="4631150" y="3364376"/>
            <a:ext cx="5744377" cy="371527"/>
          </a:xfrm>
          <a:prstGeom prst="rect">
            <a:avLst/>
          </a:prstGeom>
        </p:spPr>
      </p:pic>
      <p:pic>
        <p:nvPicPr>
          <p:cNvPr id="11" name="Picture 10">
            <a:extLst>
              <a:ext uri="{FF2B5EF4-FFF2-40B4-BE49-F238E27FC236}">
                <a16:creationId xmlns:a16="http://schemas.microsoft.com/office/drawing/2014/main" id="{DF6587E7-96F8-9518-13DF-C12AA5521302}"/>
              </a:ext>
            </a:extLst>
          </p:cNvPr>
          <p:cNvPicPr>
            <a:picLocks noChangeAspect="1"/>
          </p:cNvPicPr>
          <p:nvPr/>
        </p:nvPicPr>
        <p:blipFill rotWithShape="1">
          <a:blip r:embed="rId4"/>
          <a:srcRect b="45206"/>
          <a:stretch/>
        </p:blipFill>
        <p:spPr>
          <a:xfrm>
            <a:off x="9945674" y="647628"/>
            <a:ext cx="1590897" cy="2489856"/>
          </a:xfrm>
          <a:prstGeom prst="rect">
            <a:avLst/>
          </a:prstGeom>
        </p:spPr>
      </p:pic>
      <p:pic>
        <p:nvPicPr>
          <p:cNvPr id="13" name="Picture 12">
            <a:extLst>
              <a:ext uri="{FF2B5EF4-FFF2-40B4-BE49-F238E27FC236}">
                <a16:creationId xmlns:a16="http://schemas.microsoft.com/office/drawing/2014/main" id="{1FEC8501-9E36-4924-E271-8F28B76E4F84}"/>
              </a:ext>
            </a:extLst>
          </p:cNvPr>
          <p:cNvPicPr>
            <a:picLocks noChangeAspect="1"/>
          </p:cNvPicPr>
          <p:nvPr/>
        </p:nvPicPr>
        <p:blipFill>
          <a:blip r:embed="rId5"/>
          <a:stretch>
            <a:fillRect/>
          </a:stretch>
        </p:blipFill>
        <p:spPr>
          <a:xfrm>
            <a:off x="4330904" y="3871795"/>
            <a:ext cx="6954220" cy="1505160"/>
          </a:xfrm>
          <a:prstGeom prst="rect">
            <a:avLst/>
          </a:prstGeom>
        </p:spPr>
      </p:pic>
    </p:spTree>
    <p:extLst>
      <p:ext uri="{BB962C8B-B14F-4D97-AF65-F5344CB8AC3E}">
        <p14:creationId xmlns:p14="http://schemas.microsoft.com/office/powerpoint/2010/main" val="279195970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89575E1-3389-451A-A5F7-27854C25C5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4293"/>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53CCC5C-D88E-40FB-B30B-23DCDBD01D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
            <a:ext cx="4167268" cy="68580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5A0C8EEF-DDD2-C784-AA66-18D9C634680D}"/>
              </a:ext>
            </a:extLst>
          </p:cNvPr>
          <p:cNvSpPr>
            <a:spLocks noGrp="1"/>
          </p:cNvSpPr>
          <p:nvPr>
            <p:ph type="title"/>
          </p:nvPr>
        </p:nvSpPr>
        <p:spPr>
          <a:xfrm>
            <a:off x="567327" y="591344"/>
            <a:ext cx="3599941" cy="5585619"/>
          </a:xfrm>
        </p:spPr>
        <p:txBody>
          <a:bodyPr>
            <a:normAutofit/>
          </a:bodyPr>
          <a:lstStyle/>
          <a:p>
            <a:r>
              <a:rPr lang="en-US" dirty="0">
                <a:solidFill>
                  <a:srgbClr val="FFFFFF"/>
                </a:solidFill>
              </a:rPr>
              <a:t>Faceted Column Chart – Demographics in Counties with </a:t>
            </a:r>
            <a:r>
              <a:rPr lang="en-US" u="sng" dirty="0">
                <a:solidFill>
                  <a:srgbClr val="FFFFFF"/>
                </a:solidFill>
              </a:rPr>
              <a:t>No Emissions</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8194" name="Picture 2">
            <a:extLst>
              <a:ext uri="{FF2B5EF4-FFF2-40B4-BE49-F238E27FC236}">
                <a16:creationId xmlns:a16="http://schemas.microsoft.com/office/drawing/2014/main" id="{57D0BAC7-E2C2-1C2E-8B0D-70CF0540589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77937" y="591344"/>
            <a:ext cx="7597659" cy="54268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5811373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 name="Freeform: Shape 30">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9AA4BC49-CBF8-8E31-0341-1548DC512142}"/>
              </a:ext>
            </a:extLst>
          </p:cNvPr>
          <p:cNvSpPr>
            <a:spLocks noGrp="1"/>
          </p:cNvSpPr>
          <p:nvPr>
            <p:ph type="title"/>
          </p:nvPr>
        </p:nvSpPr>
        <p:spPr>
          <a:xfrm>
            <a:off x="686834" y="1153572"/>
            <a:ext cx="3480438" cy="4461163"/>
          </a:xfrm>
        </p:spPr>
        <p:txBody>
          <a:bodyPr>
            <a:normAutofit/>
          </a:bodyPr>
          <a:lstStyle/>
          <a:p>
            <a:r>
              <a:rPr lang="en-US" dirty="0">
                <a:solidFill>
                  <a:srgbClr val="FFFFFF"/>
                </a:solidFill>
              </a:rPr>
              <a:t>Raw Percent Representation</a:t>
            </a:r>
          </a:p>
        </p:txBody>
      </p:sp>
      <p:sp>
        <p:nvSpPr>
          <p:cNvPr id="5" name="Content Placeholder 4">
            <a:extLst>
              <a:ext uri="{FF2B5EF4-FFF2-40B4-BE49-F238E27FC236}">
                <a16:creationId xmlns:a16="http://schemas.microsoft.com/office/drawing/2014/main" id="{084EB303-F4F9-E68F-2B4C-0CF75828ADFA}"/>
              </a:ext>
            </a:extLst>
          </p:cNvPr>
          <p:cNvSpPr>
            <a:spLocks noGrp="1"/>
          </p:cNvSpPr>
          <p:nvPr>
            <p:ph idx="1"/>
          </p:nvPr>
        </p:nvSpPr>
        <p:spPr>
          <a:xfrm>
            <a:off x="4447308" y="591344"/>
            <a:ext cx="6906491" cy="5585619"/>
          </a:xfrm>
        </p:spPr>
        <p:txBody>
          <a:bodyPr anchor="ctr">
            <a:normAutofit/>
          </a:bodyPr>
          <a:lstStyle/>
          <a:p>
            <a:r>
              <a:rPr lang="en-US" b="0" i="0" dirty="0">
                <a:solidFill>
                  <a:srgbClr val="333333"/>
                </a:solidFill>
                <a:effectLst/>
              </a:rPr>
              <a:t>Getting a Sense of the Magnitude</a:t>
            </a:r>
          </a:p>
        </p:txBody>
      </p:sp>
      <p:sp>
        <p:nvSpPr>
          <p:cNvPr id="33" name="Arc 32">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9646109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C19F740C-7D79-D4DF-79C2-318D431F9C7E}"/>
              </a:ext>
            </a:extLst>
          </p:cNvPr>
          <p:cNvSpPr>
            <a:spLocks noGrp="1"/>
          </p:cNvSpPr>
          <p:nvPr>
            <p:ph type="body" idx="1"/>
          </p:nvPr>
        </p:nvSpPr>
        <p:spPr>
          <a:xfrm>
            <a:off x="839788" y="421530"/>
            <a:ext cx="5157787" cy="823912"/>
          </a:xfrm>
        </p:spPr>
        <p:txBody>
          <a:bodyPr/>
          <a:lstStyle/>
          <a:p>
            <a:r>
              <a:rPr lang="en-US" dirty="0"/>
              <a:t>Percent Representation in the 10 Counties with the Most Emissions</a:t>
            </a:r>
          </a:p>
        </p:txBody>
      </p:sp>
      <p:sp>
        <p:nvSpPr>
          <p:cNvPr id="7" name="Text Placeholder 6">
            <a:extLst>
              <a:ext uri="{FF2B5EF4-FFF2-40B4-BE49-F238E27FC236}">
                <a16:creationId xmlns:a16="http://schemas.microsoft.com/office/drawing/2014/main" id="{AE37A9EF-95D9-C4CB-D422-0D47F6A131EA}"/>
              </a:ext>
            </a:extLst>
          </p:cNvPr>
          <p:cNvSpPr>
            <a:spLocks noGrp="1"/>
          </p:cNvSpPr>
          <p:nvPr>
            <p:ph type="body" sz="quarter" idx="3"/>
          </p:nvPr>
        </p:nvSpPr>
        <p:spPr>
          <a:xfrm>
            <a:off x="6172200" y="421530"/>
            <a:ext cx="5183188" cy="823912"/>
          </a:xfrm>
        </p:spPr>
        <p:txBody>
          <a:bodyPr/>
          <a:lstStyle/>
          <a:p>
            <a:r>
              <a:rPr lang="en-US" dirty="0"/>
              <a:t>Percent Representation in the Counties with No Emissions</a:t>
            </a:r>
          </a:p>
        </p:txBody>
      </p:sp>
      <p:pic>
        <p:nvPicPr>
          <p:cNvPr id="10" name="Picture 9">
            <a:extLst>
              <a:ext uri="{FF2B5EF4-FFF2-40B4-BE49-F238E27FC236}">
                <a16:creationId xmlns:a16="http://schemas.microsoft.com/office/drawing/2014/main" id="{B89033E9-2AA5-2731-8518-55F3E67CC7ED}"/>
              </a:ext>
            </a:extLst>
          </p:cNvPr>
          <p:cNvPicPr>
            <a:picLocks noChangeAspect="1"/>
          </p:cNvPicPr>
          <p:nvPr/>
        </p:nvPicPr>
        <p:blipFill>
          <a:blip r:embed="rId2"/>
          <a:stretch>
            <a:fillRect/>
          </a:stretch>
        </p:blipFill>
        <p:spPr>
          <a:xfrm>
            <a:off x="839787" y="1245442"/>
            <a:ext cx="5157787" cy="4496693"/>
          </a:xfrm>
          <a:prstGeom prst="rect">
            <a:avLst/>
          </a:prstGeom>
        </p:spPr>
      </p:pic>
      <p:pic>
        <p:nvPicPr>
          <p:cNvPr id="12" name="Picture 11">
            <a:extLst>
              <a:ext uri="{FF2B5EF4-FFF2-40B4-BE49-F238E27FC236}">
                <a16:creationId xmlns:a16="http://schemas.microsoft.com/office/drawing/2014/main" id="{0145B6BD-2091-7B0D-162D-DABC38FC598A}"/>
              </a:ext>
            </a:extLst>
          </p:cNvPr>
          <p:cNvPicPr>
            <a:picLocks noChangeAspect="1"/>
          </p:cNvPicPr>
          <p:nvPr/>
        </p:nvPicPr>
        <p:blipFill>
          <a:blip r:embed="rId3"/>
          <a:stretch>
            <a:fillRect/>
          </a:stretch>
        </p:blipFill>
        <p:spPr>
          <a:xfrm>
            <a:off x="6593739" y="1245442"/>
            <a:ext cx="4340110" cy="5497473"/>
          </a:xfrm>
          <a:prstGeom prst="rect">
            <a:avLst/>
          </a:prstGeom>
        </p:spPr>
      </p:pic>
    </p:spTree>
    <p:extLst>
      <p:ext uri="{BB962C8B-B14F-4D97-AF65-F5344CB8AC3E}">
        <p14:creationId xmlns:p14="http://schemas.microsoft.com/office/powerpoint/2010/main" val="107876860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6" name="Freeform: Shape 55">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8" name="Arc 57">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useBgFill="1">
        <p:nvSpPr>
          <p:cNvPr id="60" name="Rectangle 59">
            <a:extLst>
              <a:ext uri="{FF2B5EF4-FFF2-40B4-BE49-F238E27FC236}">
                <a16:creationId xmlns:a16="http://schemas.microsoft.com/office/drawing/2014/main" id="{9AFC454B-A080-4D23-B177-6D5356C6E6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2" name="Rectangle 61">
            <a:extLst>
              <a:ext uri="{FF2B5EF4-FFF2-40B4-BE49-F238E27FC236}">
                <a16:creationId xmlns:a16="http://schemas.microsoft.com/office/drawing/2014/main" id="{D0522C2C-7B5C-48A7-A969-03941E5D2E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4" name="Freeform 13">
            <a:extLst>
              <a:ext uri="{FF2B5EF4-FFF2-40B4-BE49-F238E27FC236}">
                <a16:creationId xmlns:a16="http://schemas.microsoft.com/office/drawing/2014/main" id="{9C682A1A-5B2D-4111-BBD6-620165633E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769476" y="220196"/>
            <a:ext cx="9422524" cy="6637806"/>
          </a:xfrm>
          <a:custGeom>
            <a:avLst/>
            <a:gdLst>
              <a:gd name="connsiteX0" fmla="*/ 4929467 w 8191500"/>
              <a:gd name="connsiteY0" fmla="*/ 0 h 5770597"/>
              <a:gd name="connsiteX1" fmla="*/ 8065066 w 8191500"/>
              <a:gd name="connsiteY1" fmla="*/ 1118513 h 5770597"/>
              <a:gd name="connsiteX2" fmla="*/ 8191500 w 8191500"/>
              <a:gd name="connsiteY2" fmla="*/ 1227339 h 5770597"/>
              <a:gd name="connsiteX3" fmla="*/ 8191500 w 8191500"/>
              <a:gd name="connsiteY3" fmla="*/ 5770597 h 5770597"/>
              <a:gd name="connsiteX4" fmla="*/ 79523 w 8191500"/>
              <a:gd name="connsiteY4" fmla="*/ 5770597 h 5770597"/>
              <a:gd name="connsiteX5" fmla="*/ 56799 w 8191500"/>
              <a:gd name="connsiteY5" fmla="*/ 5644158 h 5770597"/>
              <a:gd name="connsiteX6" fmla="*/ 0 w 8191500"/>
              <a:gd name="connsiteY6" fmla="*/ 4898209 h 5770597"/>
              <a:gd name="connsiteX7" fmla="*/ 4929467 w 8191500"/>
              <a:gd name="connsiteY7" fmla="*/ 0 h 577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91500" h="5770597">
                <a:moveTo>
                  <a:pt x="4929467" y="0"/>
                </a:moveTo>
                <a:cubicBezTo>
                  <a:pt x="6120547" y="0"/>
                  <a:pt x="7212963" y="419755"/>
                  <a:pt x="8065066" y="1118513"/>
                </a:cubicBezTo>
                <a:lnTo>
                  <a:pt x="8191500" y="1227339"/>
                </a:lnTo>
                <a:lnTo>
                  <a:pt x="8191500" y="5770597"/>
                </a:lnTo>
                <a:lnTo>
                  <a:pt x="79523" y="5770597"/>
                </a:lnTo>
                <a:lnTo>
                  <a:pt x="56799" y="5644158"/>
                </a:lnTo>
                <a:cubicBezTo>
                  <a:pt x="19398" y="5400934"/>
                  <a:pt x="0" y="5151822"/>
                  <a:pt x="0" y="4898209"/>
                </a:cubicBezTo>
                <a:cubicBezTo>
                  <a:pt x="0" y="2193003"/>
                  <a:pt x="2206998" y="0"/>
                  <a:pt x="492946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26066790-1473-BFA6-B2FF-6C0043BB2712}"/>
              </a:ext>
            </a:extLst>
          </p:cNvPr>
          <p:cNvSpPr>
            <a:spLocks noGrp="1"/>
          </p:cNvSpPr>
          <p:nvPr>
            <p:ph type="title"/>
          </p:nvPr>
        </p:nvSpPr>
        <p:spPr>
          <a:xfrm>
            <a:off x="4038600" y="1939159"/>
            <a:ext cx="7644627" cy="2751086"/>
          </a:xfrm>
        </p:spPr>
        <p:txBody>
          <a:bodyPr vert="horz" lIns="91440" tIns="45720" rIns="91440" bIns="45720" rtlCol="0" anchor="b">
            <a:normAutofit/>
          </a:bodyPr>
          <a:lstStyle/>
          <a:p>
            <a:pPr algn="r"/>
            <a:r>
              <a:rPr lang="en-US" sz="6000" dirty="0"/>
              <a:t>Part 3:</a:t>
            </a:r>
            <a:br>
              <a:rPr lang="en-US" sz="6000" dirty="0"/>
            </a:br>
            <a:r>
              <a:rPr lang="en-US" sz="6000" kern="1200" dirty="0">
                <a:latin typeface="+mj-lt"/>
                <a:ea typeface="+mj-ea"/>
                <a:cs typeface="+mj-cs"/>
              </a:rPr>
              <a:t>Generation and Usage</a:t>
            </a:r>
          </a:p>
        </p:txBody>
      </p:sp>
      <p:sp>
        <p:nvSpPr>
          <p:cNvPr id="66" name="Oval 65">
            <a:extLst>
              <a:ext uri="{FF2B5EF4-FFF2-40B4-BE49-F238E27FC236}">
                <a16:creationId xmlns:a16="http://schemas.microsoft.com/office/drawing/2014/main" id="{D6EE29F2-D77F-4BD0-A20B-334D316A1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58029" y="3334786"/>
            <a:ext cx="1942241" cy="1889551"/>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68" name="Arc 67">
            <a:extLst>
              <a:ext uri="{FF2B5EF4-FFF2-40B4-BE49-F238E27FC236}">
                <a16:creationId xmlns:a16="http://schemas.microsoft.com/office/drawing/2014/main" id="{22D09ED2-868F-42C6-866E-F92E0CEF31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520172">
            <a:off x="1474479" y="1096414"/>
            <a:ext cx="2987899" cy="2987899"/>
          </a:xfrm>
          <a:prstGeom prst="arc">
            <a:avLst>
              <a:gd name="adj1" fmla="val 14455503"/>
              <a:gd name="adj2" fmla="val 227775"/>
            </a:avLst>
          </a:prstGeom>
          <a:ln w="127000" cap="rnd">
            <a:solidFill>
              <a:schemeClr val="accent2">
                <a:lumMod val="75000"/>
              </a:schemeClr>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5" name="Title 3">
            <a:extLst>
              <a:ext uri="{FF2B5EF4-FFF2-40B4-BE49-F238E27FC236}">
                <a16:creationId xmlns:a16="http://schemas.microsoft.com/office/drawing/2014/main" id="{332EB438-0EF2-A6E1-6FBA-4FAB3EE649D9}"/>
              </a:ext>
            </a:extLst>
          </p:cNvPr>
          <p:cNvSpPr txBox="1">
            <a:spLocks/>
          </p:cNvSpPr>
          <p:nvPr/>
        </p:nvSpPr>
        <p:spPr>
          <a:xfrm>
            <a:off x="4041648" y="5629013"/>
            <a:ext cx="7644627" cy="894792"/>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r" defTabSz="914400" rtl="0" eaLnBrk="1" fontAlgn="auto" latinLnBrk="0" hangingPunct="1">
              <a:lnSpc>
                <a:spcPct val="90000"/>
              </a:lnSpc>
              <a:spcBef>
                <a:spcPct val="0"/>
              </a:spcBef>
              <a:spcAft>
                <a:spcPts val="0"/>
              </a:spcAft>
              <a:buClrTx/>
              <a:buSzTx/>
              <a:buFontTx/>
              <a:buNone/>
              <a:tabLst/>
              <a:defRPr/>
            </a:pPr>
            <a:r>
              <a:rPr kumimoji="0" lang="en-US" sz="3600" b="0" i="0" u="none" strike="noStrike" kern="1200" cap="none" spc="0" normalizeH="0" baseline="0" noProof="0" dirty="0">
                <a:ln>
                  <a:noFill/>
                </a:ln>
                <a:solidFill>
                  <a:prstClr val="black"/>
                </a:solidFill>
                <a:effectLst/>
                <a:uLnTx/>
                <a:uFillTx/>
                <a:latin typeface="Tw Cen MT"/>
                <a:ea typeface="+mj-ea"/>
                <a:cs typeface="+mj-cs"/>
              </a:rPr>
              <a:t>Jeremy Wright</a:t>
            </a:r>
          </a:p>
        </p:txBody>
      </p:sp>
    </p:spTree>
    <p:extLst>
      <p:ext uri="{BB962C8B-B14F-4D97-AF65-F5344CB8AC3E}">
        <p14:creationId xmlns:p14="http://schemas.microsoft.com/office/powerpoint/2010/main" val="285239337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036055A9-3C0E-710B-5609-51E83119677A}"/>
              </a:ext>
            </a:extLst>
          </p:cNvPr>
          <p:cNvSpPr>
            <a:spLocks noGrp="1"/>
          </p:cNvSpPr>
          <p:nvPr>
            <p:ph type="title"/>
          </p:nvPr>
        </p:nvSpPr>
        <p:spPr>
          <a:xfrm>
            <a:off x="686834" y="1153572"/>
            <a:ext cx="3200400" cy="4461163"/>
          </a:xfrm>
        </p:spPr>
        <p:txBody>
          <a:bodyPr>
            <a:normAutofit/>
          </a:bodyPr>
          <a:lstStyle/>
          <a:p>
            <a:r>
              <a:rPr lang="en-US" dirty="0">
                <a:solidFill>
                  <a:srgbClr val="FFFFFF"/>
                </a:solidFill>
              </a:rPr>
              <a:t>Datasets</a:t>
            </a:r>
          </a:p>
        </p:txBody>
      </p:sp>
      <p:sp>
        <p:nvSpPr>
          <p:cNvPr id="5" name="Content Placeholder 4">
            <a:extLst>
              <a:ext uri="{FF2B5EF4-FFF2-40B4-BE49-F238E27FC236}">
                <a16:creationId xmlns:a16="http://schemas.microsoft.com/office/drawing/2014/main" id="{E80B604E-2031-9A7E-0942-49537046C004}"/>
              </a:ext>
            </a:extLst>
          </p:cNvPr>
          <p:cNvSpPr>
            <a:spLocks noGrp="1"/>
          </p:cNvSpPr>
          <p:nvPr>
            <p:ph idx="1"/>
          </p:nvPr>
        </p:nvSpPr>
        <p:spPr>
          <a:xfrm>
            <a:off x="4447308" y="591344"/>
            <a:ext cx="6906491" cy="5585619"/>
          </a:xfrm>
        </p:spPr>
        <p:txBody>
          <a:bodyPr anchor="ctr">
            <a:normAutofit/>
          </a:bodyPr>
          <a:lstStyle/>
          <a:p>
            <a:r>
              <a:rPr lang="en-US" dirty="0"/>
              <a:t>World Resources Institute Powerplants Database</a:t>
            </a:r>
          </a:p>
          <a:p>
            <a:r>
              <a:rPr lang="en-US" dirty="0"/>
              <a:t>CA County Power Consumption Data</a:t>
            </a:r>
          </a:p>
          <a:p>
            <a:r>
              <a:rPr lang="en-US" dirty="0"/>
              <a:t>ACS 2019 Selected Economic Characteristics</a:t>
            </a:r>
          </a:p>
          <a:p>
            <a:r>
              <a:rPr lang="en-US" dirty="0"/>
              <a:t>US Census Bureau Population Data</a:t>
            </a:r>
          </a:p>
          <a:p>
            <a:endParaRPr lang="en-US" dirty="0">
              <a:highlight>
                <a:srgbClr val="00FFFF"/>
              </a:highlight>
            </a:endParaRPr>
          </a:p>
          <a:p>
            <a:r>
              <a:rPr lang="en-US" dirty="0" err="1"/>
              <a:t>ggplot’s</a:t>
            </a:r>
            <a:r>
              <a:rPr lang="en-US" dirty="0"/>
              <a:t> State and County Mapping Data</a:t>
            </a:r>
          </a:p>
          <a:p>
            <a:r>
              <a:rPr lang="en-US" dirty="0"/>
              <a:t>map’s County FIPS Codes</a:t>
            </a:r>
          </a:p>
          <a:p>
            <a:r>
              <a:rPr lang="en-US" dirty="0"/>
              <a:t>US Census Bureau County Shape File</a:t>
            </a:r>
          </a:p>
          <a:p>
            <a:endParaRPr lang="en-US" dirty="0">
              <a:highlight>
                <a:srgbClr val="00FFFF"/>
              </a:highlight>
            </a:endParaRPr>
          </a:p>
        </p:txBody>
      </p:sp>
      <p:sp>
        <p:nvSpPr>
          <p:cNvPr id="14" name="Arc 13">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6775160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useBgFill="1">
        <p:nvSpPr>
          <p:cNvPr id="14" name="Rectangle 13">
            <a:extLst>
              <a:ext uri="{FF2B5EF4-FFF2-40B4-BE49-F238E27FC236}">
                <a16:creationId xmlns:a16="http://schemas.microsoft.com/office/drawing/2014/main" id="{5AB83C82-30AD-4DF2-A9AD-CE1547FDED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id="{B36D2DE0-0628-4A9A-A59D-7BA8B5EB30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Oval 17">
            <a:extLst>
              <a:ext uri="{FF2B5EF4-FFF2-40B4-BE49-F238E27FC236}">
                <a16:creationId xmlns:a16="http://schemas.microsoft.com/office/drawing/2014/main" id="{48E405C9-94BE-41DA-928C-DEC9A8550E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15929" y="148929"/>
            <a:ext cx="6560142" cy="65601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FC5D314F-0492-4F3D-38EC-F4CB4A4982B3}"/>
              </a:ext>
            </a:extLst>
          </p:cNvPr>
          <p:cNvSpPr>
            <a:spLocks noGrp="1"/>
          </p:cNvSpPr>
          <p:nvPr>
            <p:ph type="title"/>
          </p:nvPr>
        </p:nvSpPr>
        <p:spPr>
          <a:xfrm>
            <a:off x="3157751" y="1726165"/>
            <a:ext cx="5876495" cy="3786237"/>
          </a:xfrm>
        </p:spPr>
        <p:txBody>
          <a:bodyPr vert="horz" lIns="91440" tIns="45720" rIns="91440" bIns="45720" rtlCol="0" anchor="b">
            <a:normAutofit fontScale="90000"/>
          </a:bodyPr>
          <a:lstStyle/>
          <a:p>
            <a:pPr algn="ctr"/>
            <a:r>
              <a:rPr lang="en-US" sz="6000" kern="1200" dirty="0">
                <a:solidFill>
                  <a:srgbClr val="FFFFFF"/>
                </a:solidFill>
                <a:latin typeface="+mj-lt"/>
                <a:ea typeface="+mj-ea"/>
                <a:cs typeface="+mj-cs"/>
              </a:rPr>
              <a:t>What counties in CA generate the most power, and which ones consume the most power?</a:t>
            </a:r>
          </a:p>
        </p:txBody>
      </p:sp>
      <p:sp>
        <p:nvSpPr>
          <p:cNvPr id="5" name="Text Placeholder 4">
            <a:extLst>
              <a:ext uri="{FF2B5EF4-FFF2-40B4-BE49-F238E27FC236}">
                <a16:creationId xmlns:a16="http://schemas.microsoft.com/office/drawing/2014/main" id="{8B692580-ED41-5FB1-1A5E-38634675287C}"/>
              </a:ext>
            </a:extLst>
          </p:cNvPr>
          <p:cNvSpPr>
            <a:spLocks noGrp="1"/>
          </p:cNvSpPr>
          <p:nvPr>
            <p:ph type="body" idx="1"/>
          </p:nvPr>
        </p:nvSpPr>
        <p:spPr>
          <a:xfrm>
            <a:off x="3315030" y="770731"/>
            <a:ext cx="5561938" cy="466800"/>
          </a:xfrm>
        </p:spPr>
        <p:txBody>
          <a:bodyPr vert="horz" lIns="91440" tIns="45720" rIns="91440" bIns="45720" rtlCol="0">
            <a:normAutofit/>
          </a:bodyPr>
          <a:lstStyle/>
          <a:p>
            <a:pPr algn="ctr"/>
            <a:r>
              <a:rPr lang="en-US" sz="2400" kern="1200" dirty="0">
                <a:solidFill>
                  <a:srgbClr val="FFFFFF"/>
                </a:solidFill>
                <a:latin typeface="+mn-lt"/>
                <a:ea typeface="+mn-ea"/>
                <a:cs typeface="+mn-cs"/>
              </a:rPr>
              <a:t>Question 1</a:t>
            </a:r>
          </a:p>
        </p:txBody>
      </p:sp>
      <p:sp>
        <p:nvSpPr>
          <p:cNvPr id="20" name="Arc 19">
            <a:extLst>
              <a:ext uri="{FF2B5EF4-FFF2-40B4-BE49-F238E27FC236}">
                <a16:creationId xmlns:a16="http://schemas.microsoft.com/office/drawing/2014/main" id="{D2091A72-D5BB-42AC-8FD3-F7747D9086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9222429" flipV="1">
            <a:off x="2494119" y="-28502"/>
            <a:ext cx="6816262" cy="6816262"/>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2" name="Oval 21">
            <a:extLst>
              <a:ext uri="{FF2B5EF4-FFF2-40B4-BE49-F238E27FC236}">
                <a16:creationId xmlns:a16="http://schemas.microsoft.com/office/drawing/2014/main" id="{6ED12BFC-A737-46AF-8411-481112D54B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65417" y="5241988"/>
            <a:ext cx="759403" cy="73880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4484370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 name="Freeform: Shape 30">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9AA4BC49-CBF8-8E31-0341-1548DC512142}"/>
              </a:ext>
            </a:extLst>
          </p:cNvPr>
          <p:cNvSpPr>
            <a:spLocks noGrp="1"/>
          </p:cNvSpPr>
          <p:nvPr>
            <p:ph type="title"/>
          </p:nvPr>
        </p:nvSpPr>
        <p:spPr>
          <a:xfrm>
            <a:off x="686834" y="1153572"/>
            <a:ext cx="3200400" cy="4461163"/>
          </a:xfrm>
        </p:spPr>
        <p:txBody>
          <a:bodyPr>
            <a:normAutofit/>
          </a:bodyPr>
          <a:lstStyle/>
          <a:p>
            <a:r>
              <a:rPr lang="en-US" dirty="0">
                <a:solidFill>
                  <a:srgbClr val="FFFFFF"/>
                </a:solidFill>
              </a:rPr>
              <a:t>Matching Powerplants to Counties</a:t>
            </a:r>
          </a:p>
        </p:txBody>
      </p:sp>
      <p:sp>
        <p:nvSpPr>
          <p:cNvPr id="33" name="Arc 32">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3" name="Picture 2">
            <a:extLst>
              <a:ext uri="{FF2B5EF4-FFF2-40B4-BE49-F238E27FC236}">
                <a16:creationId xmlns:a16="http://schemas.microsoft.com/office/drawing/2014/main" id="{D48F70E0-5BBE-5A6F-4579-5486F3C04263}"/>
              </a:ext>
            </a:extLst>
          </p:cNvPr>
          <p:cNvPicPr>
            <a:picLocks noChangeAspect="1"/>
          </p:cNvPicPr>
          <p:nvPr/>
        </p:nvPicPr>
        <p:blipFill rotWithShape="1">
          <a:blip r:embed="rId2"/>
          <a:srcRect l="16700" t="42666" r="21518" b="45163"/>
          <a:stretch/>
        </p:blipFill>
        <p:spPr>
          <a:xfrm>
            <a:off x="3278243" y="5356850"/>
            <a:ext cx="8416797" cy="932678"/>
          </a:xfrm>
          <a:prstGeom prst="rect">
            <a:avLst/>
          </a:prstGeom>
        </p:spPr>
      </p:pic>
      <p:pic>
        <p:nvPicPr>
          <p:cNvPr id="6" name="Picture 5">
            <a:extLst>
              <a:ext uri="{FF2B5EF4-FFF2-40B4-BE49-F238E27FC236}">
                <a16:creationId xmlns:a16="http://schemas.microsoft.com/office/drawing/2014/main" id="{7B3D5A32-918E-83FD-5274-6F21773192E6}"/>
              </a:ext>
            </a:extLst>
          </p:cNvPr>
          <p:cNvPicPr>
            <a:picLocks noChangeAspect="1"/>
          </p:cNvPicPr>
          <p:nvPr/>
        </p:nvPicPr>
        <p:blipFill rotWithShape="1">
          <a:blip r:embed="rId3"/>
          <a:srcRect l="3336" t="29016" r="52649" b="30085"/>
          <a:stretch/>
        </p:blipFill>
        <p:spPr>
          <a:xfrm>
            <a:off x="3620363" y="568471"/>
            <a:ext cx="8315489" cy="4346385"/>
          </a:xfrm>
          <a:prstGeom prst="rect">
            <a:avLst/>
          </a:prstGeom>
        </p:spPr>
      </p:pic>
    </p:spTree>
    <p:extLst>
      <p:ext uri="{BB962C8B-B14F-4D97-AF65-F5344CB8AC3E}">
        <p14:creationId xmlns:p14="http://schemas.microsoft.com/office/powerpoint/2010/main" val="54420148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 name="Freeform: Shape 30">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9AA4BC49-CBF8-8E31-0341-1548DC512142}"/>
              </a:ext>
            </a:extLst>
          </p:cNvPr>
          <p:cNvSpPr>
            <a:spLocks noGrp="1"/>
          </p:cNvSpPr>
          <p:nvPr>
            <p:ph type="title"/>
          </p:nvPr>
        </p:nvSpPr>
        <p:spPr>
          <a:xfrm>
            <a:off x="686834" y="1153572"/>
            <a:ext cx="3200400" cy="4461163"/>
          </a:xfrm>
        </p:spPr>
        <p:txBody>
          <a:bodyPr>
            <a:normAutofit/>
          </a:bodyPr>
          <a:lstStyle/>
          <a:p>
            <a:r>
              <a:rPr lang="en-US" dirty="0">
                <a:solidFill>
                  <a:srgbClr val="FFFFFF"/>
                </a:solidFill>
              </a:rPr>
              <a:t>Summing</a:t>
            </a:r>
            <a:br>
              <a:rPr lang="en-US" dirty="0">
                <a:solidFill>
                  <a:srgbClr val="FFFFFF"/>
                </a:solidFill>
              </a:rPr>
            </a:br>
            <a:r>
              <a:rPr lang="en-US" dirty="0">
                <a:solidFill>
                  <a:srgbClr val="FFFFFF"/>
                </a:solidFill>
              </a:rPr>
              <a:t>and</a:t>
            </a:r>
            <a:br>
              <a:rPr lang="en-US" dirty="0">
                <a:solidFill>
                  <a:srgbClr val="FFFFFF"/>
                </a:solidFill>
              </a:rPr>
            </a:br>
            <a:r>
              <a:rPr lang="en-US" dirty="0">
                <a:solidFill>
                  <a:srgbClr val="FFFFFF"/>
                </a:solidFill>
              </a:rPr>
              <a:t>Mapping</a:t>
            </a:r>
          </a:p>
        </p:txBody>
      </p:sp>
      <p:sp>
        <p:nvSpPr>
          <p:cNvPr id="33" name="Arc 32">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5" name="Picture 4">
            <a:extLst>
              <a:ext uri="{FF2B5EF4-FFF2-40B4-BE49-F238E27FC236}">
                <a16:creationId xmlns:a16="http://schemas.microsoft.com/office/drawing/2014/main" id="{DEA282F9-A421-8CDF-84C8-72608BE7BAD8}"/>
              </a:ext>
            </a:extLst>
          </p:cNvPr>
          <p:cNvPicPr>
            <a:picLocks noChangeAspect="1"/>
          </p:cNvPicPr>
          <p:nvPr/>
        </p:nvPicPr>
        <p:blipFill>
          <a:blip r:embed="rId2"/>
          <a:stretch>
            <a:fillRect/>
          </a:stretch>
        </p:blipFill>
        <p:spPr>
          <a:xfrm>
            <a:off x="3437598" y="448713"/>
            <a:ext cx="7862885" cy="2408536"/>
          </a:xfrm>
          <a:prstGeom prst="rect">
            <a:avLst/>
          </a:prstGeom>
        </p:spPr>
      </p:pic>
      <p:pic>
        <p:nvPicPr>
          <p:cNvPr id="8" name="Picture 7">
            <a:extLst>
              <a:ext uri="{FF2B5EF4-FFF2-40B4-BE49-F238E27FC236}">
                <a16:creationId xmlns:a16="http://schemas.microsoft.com/office/drawing/2014/main" id="{67FE88D2-C972-9BB2-6978-8DDD7988DDAF}"/>
              </a:ext>
            </a:extLst>
          </p:cNvPr>
          <p:cNvPicPr>
            <a:picLocks noChangeAspect="1"/>
          </p:cNvPicPr>
          <p:nvPr/>
        </p:nvPicPr>
        <p:blipFill rotWithShape="1">
          <a:blip r:embed="rId3"/>
          <a:srcRect l="3362" t="25319" r="61212" b="48014"/>
          <a:stretch/>
        </p:blipFill>
        <p:spPr>
          <a:xfrm>
            <a:off x="3437598" y="3018469"/>
            <a:ext cx="7862885" cy="3329326"/>
          </a:xfrm>
          <a:prstGeom prst="rect">
            <a:avLst/>
          </a:prstGeom>
        </p:spPr>
      </p:pic>
    </p:spTree>
    <p:extLst>
      <p:ext uri="{BB962C8B-B14F-4D97-AF65-F5344CB8AC3E}">
        <p14:creationId xmlns:p14="http://schemas.microsoft.com/office/powerpoint/2010/main" val="305955079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CAFA8D8B-6921-EB52-0550-3A128AE6C910}"/>
              </a:ext>
            </a:extLst>
          </p:cNvPr>
          <p:cNvPicPr>
            <a:picLocks noChangeAspect="1"/>
          </p:cNvPicPr>
          <p:nvPr/>
        </p:nvPicPr>
        <p:blipFill>
          <a:blip r:embed="rId2"/>
          <a:stretch>
            <a:fillRect/>
          </a:stretch>
        </p:blipFill>
        <p:spPr>
          <a:xfrm>
            <a:off x="478674" y="0"/>
            <a:ext cx="11234652" cy="6858000"/>
          </a:xfrm>
          <a:prstGeom prst="rect">
            <a:avLst/>
          </a:prstGeom>
        </p:spPr>
      </p:pic>
    </p:spTree>
    <p:extLst>
      <p:ext uri="{BB962C8B-B14F-4D97-AF65-F5344CB8AC3E}">
        <p14:creationId xmlns:p14="http://schemas.microsoft.com/office/powerpoint/2010/main" val="354288623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 name="Freeform: Shape 30">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9AA4BC49-CBF8-8E31-0341-1548DC512142}"/>
              </a:ext>
            </a:extLst>
          </p:cNvPr>
          <p:cNvSpPr>
            <a:spLocks noGrp="1"/>
          </p:cNvSpPr>
          <p:nvPr>
            <p:ph type="title"/>
          </p:nvPr>
        </p:nvSpPr>
        <p:spPr>
          <a:xfrm>
            <a:off x="686834" y="1153572"/>
            <a:ext cx="3200400" cy="4461163"/>
          </a:xfrm>
        </p:spPr>
        <p:txBody>
          <a:bodyPr>
            <a:normAutofit/>
          </a:bodyPr>
          <a:lstStyle/>
          <a:p>
            <a:r>
              <a:rPr lang="en-US" dirty="0">
                <a:solidFill>
                  <a:srgbClr val="FFFFFF"/>
                </a:solidFill>
              </a:rPr>
              <a:t>Power</a:t>
            </a:r>
            <a:br>
              <a:rPr lang="en-US" dirty="0">
                <a:solidFill>
                  <a:srgbClr val="FFFFFF"/>
                </a:solidFill>
              </a:rPr>
            </a:br>
            <a:r>
              <a:rPr lang="en-US" dirty="0">
                <a:solidFill>
                  <a:srgbClr val="FFFFFF"/>
                </a:solidFill>
              </a:rPr>
              <a:t>Usage</a:t>
            </a:r>
          </a:p>
        </p:txBody>
      </p:sp>
      <p:sp>
        <p:nvSpPr>
          <p:cNvPr id="33" name="Arc 32">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5" name="Picture 4">
            <a:extLst>
              <a:ext uri="{FF2B5EF4-FFF2-40B4-BE49-F238E27FC236}">
                <a16:creationId xmlns:a16="http://schemas.microsoft.com/office/drawing/2014/main" id="{5C993BC4-E74C-E9EC-182D-06FCF10EAB09}"/>
              </a:ext>
            </a:extLst>
          </p:cNvPr>
          <p:cNvPicPr>
            <a:picLocks noChangeAspect="1"/>
          </p:cNvPicPr>
          <p:nvPr/>
        </p:nvPicPr>
        <p:blipFill rotWithShape="1">
          <a:blip r:embed="rId2"/>
          <a:srcRect l="3562" t="26490" r="52478" b="60798"/>
          <a:stretch/>
        </p:blipFill>
        <p:spPr>
          <a:xfrm>
            <a:off x="2400344" y="142009"/>
            <a:ext cx="7783309" cy="1266045"/>
          </a:xfrm>
          <a:prstGeom prst="rect">
            <a:avLst/>
          </a:prstGeom>
        </p:spPr>
      </p:pic>
      <p:pic>
        <p:nvPicPr>
          <p:cNvPr id="7" name="Picture 6">
            <a:extLst>
              <a:ext uri="{FF2B5EF4-FFF2-40B4-BE49-F238E27FC236}">
                <a16:creationId xmlns:a16="http://schemas.microsoft.com/office/drawing/2014/main" id="{40A36313-121A-2B3A-17FB-06169B4046E4}"/>
              </a:ext>
            </a:extLst>
          </p:cNvPr>
          <p:cNvPicPr>
            <a:picLocks noChangeAspect="1"/>
          </p:cNvPicPr>
          <p:nvPr/>
        </p:nvPicPr>
        <p:blipFill rotWithShape="1">
          <a:blip r:embed="rId3"/>
          <a:srcRect l="1912" t="53378" r="25821"/>
          <a:stretch/>
        </p:blipFill>
        <p:spPr>
          <a:xfrm>
            <a:off x="4628333" y="1550062"/>
            <a:ext cx="5841091" cy="2051710"/>
          </a:xfrm>
          <a:prstGeom prst="rect">
            <a:avLst/>
          </a:prstGeom>
        </p:spPr>
      </p:pic>
      <p:pic>
        <p:nvPicPr>
          <p:cNvPr id="8" name="Picture 7">
            <a:extLst>
              <a:ext uri="{FF2B5EF4-FFF2-40B4-BE49-F238E27FC236}">
                <a16:creationId xmlns:a16="http://schemas.microsoft.com/office/drawing/2014/main" id="{5AB6F5AA-460E-2489-2935-71D14752B5F3}"/>
              </a:ext>
            </a:extLst>
          </p:cNvPr>
          <p:cNvPicPr>
            <a:picLocks noChangeAspect="1"/>
          </p:cNvPicPr>
          <p:nvPr/>
        </p:nvPicPr>
        <p:blipFill>
          <a:blip r:embed="rId4"/>
          <a:stretch>
            <a:fillRect/>
          </a:stretch>
        </p:blipFill>
        <p:spPr>
          <a:xfrm>
            <a:off x="2818111" y="3756053"/>
            <a:ext cx="8542459" cy="2791562"/>
          </a:xfrm>
          <a:prstGeom prst="rect">
            <a:avLst/>
          </a:prstGeom>
        </p:spPr>
      </p:pic>
    </p:spTree>
    <p:extLst>
      <p:ext uri="{BB962C8B-B14F-4D97-AF65-F5344CB8AC3E}">
        <p14:creationId xmlns:p14="http://schemas.microsoft.com/office/powerpoint/2010/main" val="37240127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1" name="Freeform: Shape 1030">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33" name="Arc 1032">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35" name="Rectangle 1034">
            <a:extLst>
              <a:ext uri="{FF2B5EF4-FFF2-40B4-BE49-F238E27FC236}">
                <a16:creationId xmlns:a16="http://schemas.microsoft.com/office/drawing/2014/main" id="{A34066D6-1B59-4642-A86D-39464CEE97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
            <a:ext cx="5272088" cy="68580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37" name="Arc 1036">
            <a:extLst>
              <a:ext uri="{FF2B5EF4-FFF2-40B4-BE49-F238E27FC236}">
                <a16:creationId xmlns:a16="http://schemas.microsoft.com/office/drawing/2014/main" id="{18E928D9-3091-4385-B979-265D55AD02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303011">
            <a:off x="1718653" y="700861"/>
            <a:ext cx="2987899" cy="2987899"/>
          </a:xfrm>
          <a:prstGeom prst="arc">
            <a:avLst>
              <a:gd name="adj1" fmla="val 14612914"/>
              <a:gd name="adj2" fmla="val 0"/>
            </a:avLst>
          </a:prstGeom>
          <a:ln w="127000" cap="rnd">
            <a:solidFill>
              <a:schemeClr val="accent2">
                <a:lumMod val="7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CFDCDC7C-6708-F26D-98FA-F3A82FAE8FC5}"/>
              </a:ext>
            </a:extLst>
          </p:cNvPr>
          <p:cNvSpPr>
            <a:spLocks noGrp="1"/>
          </p:cNvSpPr>
          <p:nvPr>
            <p:ph type="title"/>
          </p:nvPr>
        </p:nvSpPr>
        <p:spPr>
          <a:xfrm>
            <a:off x="168307" y="2187618"/>
            <a:ext cx="4095782" cy="2409347"/>
          </a:xfrm>
        </p:spPr>
        <p:txBody>
          <a:bodyPr vert="horz" lIns="91440" tIns="45720" rIns="91440" bIns="45720" rtlCol="0" anchor="b">
            <a:normAutofit fontScale="90000"/>
          </a:bodyPr>
          <a:lstStyle/>
          <a:p>
            <a:pPr algn="ctr"/>
            <a:r>
              <a:rPr lang="en-US" sz="5600" dirty="0">
                <a:solidFill>
                  <a:srgbClr val="FFFFFF"/>
                </a:solidFill>
              </a:rPr>
              <a:t>U.S. Choropleth</a:t>
            </a:r>
            <a:r>
              <a:rPr lang="en-US" sz="5600" kern="1200" dirty="0">
                <a:solidFill>
                  <a:srgbClr val="FFFFFF"/>
                </a:solidFill>
                <a:latin typeface="+mj-lt"/>
                <a:ea typeface="+mj-ea"/>
                <a:cs typeface="+mj-cs"/>
              </a:rPr>
              <a:t>:</a:t>
            </a:r>
            <a:br>
              <a:rPr lang="en-US" sz="5600" kern="1200" dirty="0">
                <a:solidFill>
                  <a:srgbClr val="FFFFFF"/>
                </a:solidFill>
                <a:latin typeface="+mj-lt"/>
                <a:ea typeface="+mj-ea"/>
                <a:cs typeface="+mj-cs"/>
              </a:rPr>
            </a:br>
            <a:r>
              <a:rPr lang="en-US" sz="5600" kern="1200" dirty="0">
                <a:solidFill>
                  <a:srgbClr val="FFFFFF"/>
                </a:solidFill>
                <a:latin typeface="+mj-lt"/>
                <a:ea typeface="+mj-ea"/>
                <a:cs typeface="+mj-cs"/>
              </a:rPr>
              <a:t>Generation by State (2021)</a:t>
            </a:r>
          </a:p>
        </p:txBody>
      </p:sp>
      <p:sp>
        <p:nvSpPr>
          <p:cNvPr id="1039" name="Oval 1038">
            <a:extLst>
              <a:ext uri="{FF2B5EF4-FFF2-40B4-BE49-F238E27FC236}">
                <a16:creationId xmlns:a16="http://schemas.microsoft.com/office/drawing/2014/main" id="{7D602432-D774-4CF5-94E8-7D52D01059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01186" y="4626633"/>
            <a:ext cx="491961" cy="491961"/>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041" name="Rectangle 1040">
            <a:extLst>
              <a:ext uri="{FF2B5EF4-FFF2-40B4-BE49-F238E27FC236}">
                <a16:creationId xmlns:a16="http://schemas.microsoft.com/office/drawing/2014/main" id="{CBF9EBB4-5078-47B2-AAA0-DF4A88D818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27932" y="5011563"/>
            <a:ext cx="731558" cy="731558"/>
          </a:xfrm>
          <a:prstGeom prst="rect">
            <a:avLst/>
          </a:prstGeom>
          <a:noFill/>
          <a:ln w="127000">
            <a:solidFill>
              <a:schemeClr val="accent2">
                <a:lumMod val="75000"/>
              </a:schemeClr>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5" name="Picture 4">
            <a:extLst>
              <a:ext uri="{FF2B5EF4-FFF2-40B4-BE49-F238E27FC236}">
                <a16:creationId xmlns:a16="http://schemas.microsoft.com/office/drawing/2014/main" id="{899443B2-BFFE-FFC5-7EDB-5D52EE56CC04}"/>
              </a:ext>
            </a:extLst>
          </p:cNvPr>
          <p:cNvPicPr>
            <a:picLocks noChangeAspect="1"/>
          </p:cNvPicPr>
          <p:nvPr/>
        </p:nvPicPr>
        <p:blipFill rotWithShape="1">
          <a:blip r:embed="rId2"/>
          <a:srcRect t="9798"/>
          <a:stretch/>
        </p:blipFill>
        <p:spPr>
          <a:xfrm>
            <a:off x="4432396" y="1113123"/>
            <a:ext cx="7669408" cy="4722694"/>
          </a:xfrm>
          <a:prstGeom prst="rect">
            <a:avLst/>
          </a:prstGeom>
        </p:spPr>
      </p:pic>
    </p:spTree>
    <p:extLst>
      <p:ext uri="{BB962C8B-B14F-4D97-AF65-F5344CB8AC3E}">
        <p14:creationId xmlns:p14="http://schemas.microsoft.com/office/powerpoint/2010/main" val="376075732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7A6099A-6780-B481-205B-B523274AE35F}"/>
              </a:ext>
            </a:extLst>
          </p:cNvPr>
          <p:cNvPicPr>
            <a:picLocks noChangeAspect="1"/>
          </p:cNvPicPr>
          <p:nvPr/>
        </p:nvPicPr>
        <p:blipFill rotWithShape="1">
          <a:blip r:embed="rId2"/>
          <a:srcRect l="15514" t="45607" r="65961" b="33426"/>
          <a:stretch/>
        </p:blipFill>
        <p:spPr>
          <a:xfrm>
            <a:off x="7100415" y="3551989"/>
            <a:ext cx="4083431" cy="2599693"/>
          </a:xfrm>
          <a:prstGeom prst="rect">
            <a:avLst/>
          </a:prstGeom>
        </p:spPr>
      </p:pic>
      <p:pic>
        <p:nvPicPr>
          <p:cNvPr id="5" name="Picture 4">
            <a:extLst>
              <a:ext uri="{FF2B5EF4-FFF2-40B4-BE49-F238E27FC236}">
                <a16:creationId xmlns:a16="http://schemas.microsoft.com/office/drawing/2014/main" id="{BA36BF19-031F-79EE-9317-B47F8436CD22}"/>
              </a:ext>
            </a:extLst>
          </p:cNvPr>
          <p:cNvPicPr>
            <a:picLocks noChangeAspect="1"/>
          </p:cNvPicPr>
          <p:nvPr/>
        </p:nvPicPr>
        <p:blipFill rotWithShape="1">
          <a:blip r:embed="rId3"/>
          <a:srcRect b="55569"/>
          <a:stretch/>
        </p:blipFill>
        <p:spPr>
          <a:xfrm>
            <a:off x="6188364" y="408504"/>
            <a:ext cx="5907536" cy="2313276"/>
          </a:xfrm>
          <a:prstGeom prst="rect">
            <a:avLst/>
          </a:prstGeom>
        </p:spPr>
      </p:pic>
      <p:sp>
        <p:nvSpPr>
          <p:cNvPr id="6" name="TextBox 5">
            <a:extLst>
              <a:ext uri="{FF2B5EF4-FFF2-40B4-BE49-F238E27FC236}">
                <a16:creationId xmlns:a16="http://schemas.microsoft.com/office/drawing/2014/main" id="{9E4205FF-680B-4A83-7587-A4EB4865223B}"/>
              </a:ext>
            </a:extLst>
          </p:cNvPr>
          <p:cNvSpPr txBox="1"/>
          <p:nvPr/>
        </p:nvSpPr>
        <p:spPr>
          <a:xfrm>
            <a:off x="6741173" y="3037110"/>
            <a:ext cx="4801917" cy="424732"/>
          </a:xfrm>
          <a:prstGeom prst="rect">
            <a:avLst/>
          </a:prstGeom>
          <a:noFill/>
        </p:spPr>
        <p:txBody>
          <a:bodyPr wrap="square">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2400" b="1" dirty="0">
                <a:solidFill>
                  <a:prstClr val="black"/>
                </a:solidFill>
                <a:latin typeface="Avenir Next LT Pro"/>
              </a:rPr>
              <a:t>5 Counties with Highest Usage</a:t>
            </a:r>
            <a:endParaRPr kumimoji="0" lang="en-US" sz="2400" b="1" i="0" u="none" strike="noStrike" kern="1200" cap="none" spc="0" normalizeH="0" baseline="0" noProof="0" dirty="0">
              <a:ln>
                <a:noFill/>
              </a:ln>
              <a:solidFill>
                <a:prstClr val="black"/>
              </a:solidFill>
              <a:effectLst/>
              <a:uLnTx/>
              <a:uFillTx/>
              <a:latin typeface="Avenir Next LT Pro"/>
              <a:ea typeface="+mn-ea"/>
              <a:cs typeface="+mn-cs"/>
            </a:endParaRPr>
          </a:p>
        </p:txBody>
      </p:sp>
      <p:pic>
        <p:nvPicPr>
          <p:cNvPr id="8" name="Picture 7">
            <a:extLst>
              <a:ext uri="{FF2B5EF4-FFF2-40B4-BE49-F238E27FC236}">
                <a16:creationId xmlns:a16="http://schemas.microsoft.com/office/drawing/2014/main" id="{20275650-2A2B-0ACF-6ED8-B0A3811E4B90}"/>
              </a:ext>
            </a:extLst>
          </p:cNvPr>
          <p:cNvPicPr>
            <a:picLocks noChangeAspect="1"/>
          </p:cNvPicPr>
          <p:nvPr/>
        </p:nvPicPr>
        <p:blipFill rotWithShape="1">
          <a:blip r:embed="rId4"/>
          <a:srcRect l="3174" t="25589" r="65231" b="52222"/>
          <a:stretch/>
        </p:blipFill>
        <p:spPr>
          <a:xfrm>
            <a:off x="96100" y="388064"/>
            <a:ext cx="5907535" cy="2333716"/>
          </a:xfrm>
          <a:prstGeom prst="rect">
            <a:avLst/>
          </a:prstGeom>
        </p:spPr>
      </p:pic>
      <p:pic>
        <p:nvPicPr>
          <p:cNvPr id="9" name="Picture 8">
            <a:extLst>
              <a:ext uri="{FF2B5EF4-FFF2-40B4-BE49-F238E27FC236}">
                <a16:creationId xmlns:a16="http://schemas.microsoft.com/office/drawing/2014/main" id="{5DE6C904-93B3-46E5-B276-004B17EC8854}"/>
              </a:ext>
            </a:extLst>
          </p:cNvPr>
          <p:cNvPicPr>
            <a:picLocks noChangeAspect="1"/>
          </p:cNvPicPr>
          <p:nvPr/>
        </p:nvPicPr>
        <p:blipFill rotWithShape="1">
          <a:blip r:embed="rId5"/>
          <a:srcRect l="29905" t="52600" r="10111" b="4952"/>
          <a:stretch/>
        </p:blipFill>
        <p:spPr>
          <a:xfrm>
            <a:off x="629938" y="3551989"/>
            <a:ext cx="4839856" cy="2599694"/>
          </a:xfrm>
          <a:prstGeom prst="rect">
            <a:avLst/>
          </a:prstGeom>
        </p:spPr>
      </p:pic>
      <p:sp>
        <p:nvSpPr>
          <p:cNvPr id="11" name="TextBox 10">
            <a:extLst>
              <a:ext uri="{FF2B5EF4-FFF2-40B4-BE49-F238E27FC236}">
                <a16:creationId xmlns:a16="http://schemas.microsoft.com/office/drawing/2014/main" id="{D15078BC-FE75-0D29-E929-61B153F938AA}"/>
              </a:ext>
            </a:extLst>
          </p:cNvPr>
          <p:cNvSpPr txBox="1"/>
          <p:nvPr/>
        </p:nvSpPr>
        <p:spPr>
          <a:xfrm>
            <a:off x="324454" y="3037110"/>
            <a:ext cx="5450825" cy="424732"/>
          </a:xfrm>
          <a:prstGeom prst="rect">
            <a:avLst/>
          </a:prstGeom>
          <a:noFill/>
        </p:spPr>
        <p:txBody>
          <a:bodyPr wrap="square">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2400" b="1" dirty="0">
                <a:solidFill>
                  <a:prstClr val="black"/>
                </a:solidFill>
                <a:latin typeface="Avenir Next LT Pro"/>
              </a:rPr>
              <a:t>5 Counties with Highest Generation</a:t>
            </a:r>
            <a:endParaRPr kumimoji="0" lang="en-US" sz="2400" b="1" i="0" u="none" strike="noStrike" kern="1200" cap="none" spc="0" normalizeH="0" baseline="0" noProof="0" dirty="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21167586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useBgFill="1">
        <p:nvSpPr>
          <p:cNvPr id="14" name="Rectangle 13">
            <a:extLst>
              <a:ext uri="{FF2B5EF4-FFF2-40B4-BE49-F238E27FC236}">
                <a16:creationId xmlns:a16="http://schemas.microsoft.com/office/drawing/2014/main" id="{5AB83C82-30AD-4DF2-A9AD-CE1547FDED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id="{B36D2DE0-0628-4A9A-A59D-7BA8B5EB30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Oval 17">
            <a:extLst>
              <a:ext uri="{FF2B5EF4-FFF2-40B4-BE49-F238E27FC236}">
                <a16:creationId xmlns:a16="http://schemas.microsoft.com/office/drawing/2014/main" id="{48E405C9-94BE-41DA-928C-DEC9A8550E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15929" y="148929"/>
            <a:ext cx="6560142" cy="65601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FC5D314F-0492-4F3D-38EC-F4CB4A4982B3}"/>
              </a:ext>
            </a:extLst>
          </p:cNvPr>
          <p:cNvSpPr>
            <a:spLocks noGrp="1"/>
          </p:cNvSpPr>
          <p:nvPr>
            <p:ph type="title"/>
          </p:nvPr>
        </p:nvSpPr>
        <p:spPr>
          <a:xfrm>
            <a:off x="3192004" y="1645277"/>
            <a:ext cx="5807991" cy="3795479"/>
          </a:xfrm>
        </p:spPr>
        <p:txBody>
          <a:bodyPr vert="horz" lIns="91440" tIns="45720" rIns="91440" bIns="45720" rtlCol="0" anchor="b">
            <a:normAutofit fontScale="90000"/>
          </a:bodyPr>
          <a:lstStyle/>
          <a:p>
            <a:pPr algn="ctr"/>
            <a:r>
              <a:rPr lang="en-US" sz="6000" kern="1200" dirty="0">
                <a:solidFill>
                  <a:srgbClr val="FFFFFF"/>
                </a:solidFill>
                <a:latin typeface="+mj-lt"/>
                <a:ea typeface="+mj-ea"/>
                <a:cs typeface="+mj-cs"/>
              </a:rPr>
              <a:t>In California, what counties have an energy surplus and which counties have an energy deficit?</a:t>
            </a:r>
          </a:p>
        </p:txBody>
      </p:sp>
      <p:sp>
        <p:nvSpPr>
          <p:cNvPr id="5" name="Text Placeholder 4">
            <a:extLst>
              <a:ext uri="{FF2B5EF4-FFF2-40B4-BE49-F238E27FC236}">
                <a16:creationId xmlns:a16="http://schemas.microsoft.com/office/drawing/2014/main" id="{8B692580-ED41-5FB1-1A5E-38634675287C}"/>
              </a:ext>
            </a:extLst>
          </p:cNvPr>
          <p:cNvSpPr>
            <a:spLocks noGrp="1"/>
          </p:cNvSpPr>
          <p:nvPr>
            <p:ph type="body" idx="1"/>
          </p:nvPr>
        </p:nvSpPr>
        <p:spPr>
          <a:xfrm>
            <a:off x="3315031" y="1167902"/>
            <a:ext cx="5561938" cy="466800"/>
          </a:xfrm>
        </p:spPr>
        <p:txBody>
          <a:bodyPr vert="horz" lIns="91440" tIns="45720" rIns="91440" bIns="45720" rtlCol="0">
            <a:normAutofit/>
          </a:bodyPr>
          <a:lstStyle/>
          <a:p>
            <a:pPr algn="ctr"/>
            <a:r>
              <a:rPr lang="en-US" sz="2400" kern="1200" dirty="0">
                <a:solidFill>
                  <a:srgbClr val="FFFFFF"/>
                </a:solidFill>
                <a:latin typeface="+mn-lt"/>
                <a:ea typeface="+mn-ea"/>
                <a:cs typeface="+mn-cs"/>
              </a:rPr>
              <a:t>Question 2</a:t>
            </a:r>
          </a:p>
        </p:txBody>
      </p:sp>
      <p:sp>
        <p:nvSpPr>
          <p:cNvPr id="20" name="Arc 19">
            <a:extLst>
              <a:ext uri="{FF2B5EF4-FFF2-40B4-BE49-F238E27FC236}">
                <a16:creationId xmlns:a16="http://schemas.microsoft.com/office/drawing/2014/main" id="{D2091A72-D5BB-42AC-8FD3-F7747D9086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9222429" flipV="1">
            <a:off x="2494119" y="-28502"/>
            <a:ext cx="6816262" cy="6816262"/>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2" name="Oval 21">
            <a:extLst>
              <a:ext uri="{FF2B5EF4-FFF2-40B4-BE49-F238E27FC236}">
                <a16:creationId xmlns:a16="http://schemas.microsoft.com/office/drawing/2014/main" id="{6ED12BFC-A737-46AF-8411-481112D54B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65417" y="5241988"/>
            <a:ext cx="759403" cy="73880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3914315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 name="Freeform: Shape 30">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9AA4BC49-CBF8-8E31-0341-1548DC512142}"/>
              </a:ext>
            </a:extLst>
          </p:cNvPr>
          <p:cNvSpPr>
            <a:spLocks noGrp="1"/>
          </p:cNvSpPr>
          <p:nvPr>
            <p:ph type="title"/>
          </p:nvPr>
        </p:nvSpPr>
        <p:spPr>
          <a:xfrm>
            <a:off x="686834" y="1153572"/>
            <a:ext cx="3200400" cy="4461163"/>
          </a:xfrm>
        </p:spPr>
        <p:txBody>
          <a:bodyPr>
            <a:normAutofit/>
          </a:bodyPr>
          <a:lstStyle/>
          <a:p>
            <a:r>
              <a:rPr lang="en-US" dirty="0">
                <a:solidFill>
                  <a:srgbClr val="FFFFFF"/>
                </a:solidFill>
              </a:rPr>
              <a:t>Wrangling</a:t>
            </a:r>
          </a:p>
        </p:txBody>
      </p:sp>
      <p:sp>
        <p:nvSpPr>
          <p:cNvPr id="33" name="Arc 32">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3" name="Picture 2">
            <a:extLst>
              <a:ext uri="{FF2B5EF4-FFF2-40B4-BE49-F238E27FC236}">
                <a16:creationId xmlns:a16="http://schemas.microsoft.com/office/drawing/2014/main" id="{54E15144-594A-1F03-5755-DE0C06E7F6B7}"/>
              </a:ext>
            </a:extLst>
          </p:cNvPr>
          <p:cNvPicPr>
            <a:picLocks noChangeAspect="1"/>
          </p:cNvPicPr>
          <p:nvPr/>
        </p:nvPicPr>
        <p:blipFill rotWithShape="1">
          <a:blip r:embed="rId2"/>
          <a:srcRect l="3377" t="31151" r="62442" b="46647"/>
          <a:stretch/>
        </p:blipFill>
        <p:spPr>
          <a:xfrm>
            <a:off x="4571020" y="2609705"/>
            <a:ext cx="6831738" cy="2496124"/>
          </a:xfrm>
          <a:prstGeom prst="rect">
            <a:avLst/>
          </a:prstGeom>
        </p:spPr>
      </p:pic>
    </p:spTree>
    <p:extLst>
      <p:ext uri="{BB962C8B-B14F-4D97-AF65-F5344CB8AC3E}">
        <p14:creationId xmlns:p14="http://schemas.microsoft.com/office/powerpoint/2010/main" val="169712191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E9ED0350-D02B-45FE-99E5-88999086ECDB}"/>
              </a:ext>
            </a:extLst>
          </p:cNvPr>
          <p:cNvPicPr>
            <a:picLocks noChangeAspect="1"/>
          </p:cNvPicPr>
          <p:nvPr/>
        </p:nvPicPr>
        <p:blipFill rotWithShape="1">
          <a:blip r:embed="rId2"/>
          <a:srcRect l="3485" t="19663" r="51591" b="52155"/>
          <a:stretch/>
        </p:blipFill>
        <p:spPr>
          <a:xfrm>
            <a:off x="0" y="613541"/>
            <a:ext cx="6096000" cy="2151076"/>
          </a:xfrm>
          <a:prstGeom prst="rect">
            <a:avLst/>
          </a:prstGeom>
        </p:spPr>
      </p:pic>
      <p:pic>
        <p:nvPicPr>
          <p:cNvPr id="20" name="Picture 19">
            <a:extLst>
              <a:ext uri="{FF2B5EF4-FFF2-40B4-BE49-F238E27FC236}">
                <a16:creationId xmlns:a16="http://schemas.microsoft.com/office/drawing/2014/main" id="{AF2594E0-3EC8-5BB7-59E9-842B62E59CFA}"/>
              </a:ext>
            </a:extLst>
          </p:cNvPr>
          <p:cNvPicPr>
            <a:picLocks noChangeAspect="1"/>
          </p:cNvPicPr>
          <p:nvPr/>
        </p:nvPicPr>
        <p:blipFill rotWithShape="1">
          <a:blip r:embed="rId3"/>
          <a:srcRect l="3485" t="31955" r="60639" b="39863"/>
          <a:stretch/>
        </p:blipFill>
        <p:spPr>
          <a:xfrm>
            <a:off x="6345895" y="364159"/>
            <a:ext cx="5697731" cy="2517586"/>
          </a:xfrm>
          <a:prstGeom prst="rect">
            <a:avLst/>
          </a:prstGeom>
        </p:spPr>
      </p:pic>
      <p:pic>
        <p:nvPicPr>
          <p:cNvPr id="21" name="Picture 20">
            <a:extLst>
              <a:ext uri="{FF2B5EF4-FFF2-40B4-BE49-F238E27FC236}">
                <a16:creationId xmlns:a16="http://schemas.microsoft.com/office/drawing/2014/main" id="{C72E5BF8-6875-446B-ED6B-74D726AF3472}"/>
              </a:ext>
            </a:extLst>
          </p:cNvPr>
          <p:cNvPicPr>
            <a:picLocks noChangeAspect="1"/>
          </p:cNvPicPr>
          <p:nvPr/>
        </p:nvPicPr>
        <p:blipFill rotWithShape="1">
          <a:blip r:embed="rId4"/>
          <a:srcRect l="11386" r="10639"/>
          <a:stretch/>
        </p:blipFill>
        <p:spPr>
          <a:xfrm>
            <a:off x="522943" y="3352148"/>
            <a:ext cx="4482653" cy="3505852"/>
          </a:xfrm>
          <a:prstGeom prst="rect">
            <a:avLst/>
          </a:prstGeom>
        </p:spPr>
      </p:pic>
      <p:pic>
        <p:nvPicPr>
          <p:cNvPr id="22" name="Picture 21">
            <a:extLst>
              <a:ext uri="{FF2B5EF4-FFF2-40B4-BE49-F238E27FC236}">
                <a16:creationId xmlns:a16="http://schemas.microsoft.com/office/drawing/2014/main" id="{BF89DB8E-F4BD-2C38-A1E2-A4282A72657B}"/>
              </a:ext>
            </a:extLst>
          </p:cNvPr>
          <p:cNvPicPr>
            <a:picLocks noChangeAspect="1"/>
          </p:cNvPicPr>
          <p:nvPr/>
        </p:nvPicPr>
        <p:blipFill>
          <a:blip r:embed="rId5"/>
          <a:stretch>
            <a:fillRect/>
          </a:stretch>
        </p:blipFill>
        <p:spPr>
          <a:xfrm>
            <a:off x="6668655" y="3356506"/>
            <a:ext cx="4765963" cy="3505852"/>
          </a:xfrm>
          <a:prstGeom prst="rect">
            <a:avLst/>
          </a:prstGeom>
        </p:spPr>
      </p:pic>
    </p:spTree>
    <p:extLst>
      <p:ext uri="{BB962C8B-B14F-4D97-AF65-F5344CB8AC3E}">
        <p14:creationId xmlns:p14="http://schemas.microsoft.com/office/powerpoint/2010/main" val="102425881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A7B0D33-37DB-4F78-CA42-8054E529B37D}"/>
              </a:ext>
            </a:extLst>
          </p:cNvPr>
          <p:cNvPicPr>
            <a:picLocks noChangeAspect="1"/>
          </p:cNvPicPr>
          <p:nvPr/>
        </p:nvPicPr>
        <p:blipFill>
          <a:blip r:embed="rId2"/>
          <a:stretch>
            <a:fillRect/>
          </a:stretch>
        </p:blipFill>
        <p:spPr>
          <a:xfrm>
            <a:off x="1948380" y="1023528"/>
            <a:ext cx="8295238" cy="2523809"/>
          </a:xfrm>
          <a:prstGeom prst="rect">
            <a:avLst/>
          </a:prstGeom>
        </p:spPr>
      </p:pic>
      <p:pic>
        <p:nvPicPr>
          <p:cNvPr id="13" name="Picture 12">
            <a:extLst>
              <a:ext uri="{FF2B5EF4-FFF2-40B4-BE49-F238E27FC236}">
                <a16:creationId xmlns:a16="http://schemas.microsoft.com/office/drawing/2014/main" id="{E8618BCA-F51A-7A49-5C77-64BB26F86B0B}"/>
              </a:ext>
            </a:extLst>
          </p:cNvPr>
          <p:cNvPicPr>
            <a:picLocks noChangeAspect="1"/>
          </p:cNvPicPr>
          <p:nvPr/>
        </p:nvPicPr>
        <p:blipFill rotWithShape="1">
          <a:blip r:embed="rId3"/>
          <a:srcRect b="54642"/>
          <a:stretch/>
        </p:blipFill>
        <p:spPr>
          <a:xfrm>
            <a:off x="2072190" y="4101493"/>
            <a:ext cx="8047619" cy="2350007"/>
          </a:xfrm>
          <a:prstGeom prst="rect">
            <a:avLst/>
          </a:prstGeom>
        </p:spPr>
      </p:pic>
      <p:sp>
        <p:nvSpPr>
          <p:cNvPr id="14" name="TextBox 13">
            <a:extLst>
              <a:ext uri="{FF2B5EF4-FFF2-40B4-BE49-F238E27FC236}">
                <a16:creationId xmlns:a16="http://schemas.microsoft.com/office/drawing/2014/main" id="{254FAD0E-5904-C07E-B0FA-FCA4D906A115}"/>
              </a:ext>
            </a:extLst>
          </p:cNvPr>
          <p:cNvSpPr txBox="1"/>
          <p:nvPr/>
        </p:nvSpPr>
        <p:spPr>
          <a:xfrm>
            <a:off x="3294930" y="3544575"/>
            <a:ext cx="5450825" cy="424732"/>
          </a:xfrm>
          <a:prstGeom prst="rect">
            <a:avLst/>
          </a:prstGeom>
          <a:noFill/>
        </p:spPr>
        <p:txBody>
          <a:bodyPr wrap="square">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2400" b="1" dirty="0">
                <a:solidFill>
                  <a:prstClr val="black"/>
                </a:solidFill>
                <a:latin typeface="Avenir Next LT Pro"/>
              </a:rPr>
              <a:t>5 Counties with Lowest Net Energy</a:t>
            </a:r>
            <a:endParaRPr kumimoji="0" lang="en-US" sz="2400" b="1" i="0" u="none" strike="noStrike" kern="1200" cap="none" spc="0" normalizeH="0" baseline="0" noProof="0" dirty="0">
              <a:ln>
                <a:noFill/>
              </a:ln>
              <a:solidFill>
                <a:prstClr val="black"/>
              </a:solidFill>
              <a:effectLst/>
              <a:uLnTx/>
              <a:uFillTx/>
              <a:latin typeface="Avenir Next LT Pro"/>
              <a:ea typeface="+mn-ea"/>
              <a:cs typeface="+mn-cs"/>
            </a:endParaRPr>
          </a:p>
        </p:txBody>
      </p:sp>
      <p:sp>
        <p:nvSpPr>
          <p:cNvPr id="16" name="TextBox 15">
            <a:extLst>
              <a:ext uri="{FF2B5EF4-FFF2-40B4-BE49-F238E27FC236}">
                <a16:creationId xmlns:a16="http://schemas.microsoft.com/office/drawing/2014/main" id="{5269CBF2-FB4E-84D3-C189-504E11BFEC1D}"/>
              </a:ext>
            </a:extLst>
          </p:cNvPr>
          <p:cNvSpPr txBox="1"/>
          <p:nvPr/>
        </p:nvSpPr>
        <p:spPr>
          <a:xfrm>
            <a:off x="2348526" y="466610"/>
            <a:ext cx="7494948" cy="424732"/>
          </a:xfrm>
          <a:prstGeom prst="rect">
            <a:avLst/>
          </a:prstGeom>
          <a:noFill/>
        </p:spPr>
        <p:txBody>
          <a:bodyPr wrap="square">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2400" b="1" dirty="0">
                <a:solidFill>
                  <a:prstClr val="black"/>
                </a:solidFill>
                <a:latin typeface="Avenir Next LT Pro"/>
              </a:rPr>
              <a:t>5 Counties with Highest Net Energy</a:t>
            </a:r>
            <a:endParaRPr kumimoji="0" lang="en-US" sz="2400" b="1" i="0" u="none" strike="noStrike" kern="1200" cap="none" spc="0" normalizeH="0" baseline="0" noProof="0" dirty="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2886228314"/>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FD90336-BF5E-84FC-CF42-8A947B03D85E}"/>
              </a:ext>
            </a:extLst>
          </p:cNvPr>
          <p:cNvPicPr>
            <a:picLocks noChangeAspect="1"/>
          </p:cNvPicPr>
          <p:nvPr/>
        </p:nvPicPr>
        <p:blipFill rotWithShape="1">
          <a:blip r:embed="rId2"/>
          <a:srcRect b="58347"/>
          <a:stretch/>
        </p:blipFill>
        <p:spPr>
          <a:xfrm>
            <a:off x="2000762" y="1202921"/>
            <a:ext cx="8295238" cy="2177868"/>
          </a:xfrm>
          <a:prstGeom prst="rect">
            <a:avLst/>
          </a:prstGeom>
        </p:spPr>
      </p:pic>
      <p:pic>
        <p:nvPicPr>
          <p:cNvPr id="6" name="Picture 5">
            <a:extLst>
              <a:ext uri="{FF2B5EF4-FFF2-40B4-BE49-F238E27FC236}">
                <a16:creationId xmlns:a16="http://schemas.microsoft.com/office/drawing/2014/main" id="{07E52231-69FF-2979-0B77-7CEDAA16A73D}"/>
              </a:ext>
            </a:extLst>
          </p:cNvPr>
          <p:cNvPicPr>
            <a:picLocks noChangeAspect="1"/>
          </p:cNvPicPr>
          <p:nvPr/>
        </p:nvPicPr>
        <p:blipFill rotWithShape="1">
          <a:blip r:embed="rId3"/>
          <a:srcRect b="55602"/>
          <a:stretch/>
        </p:blipFill>
        <p:spPr>
          <a:xfrm>
            <a:off x="2000762" y="4352667"/>
            <a:ext cx="8190476" cy="2287555"/>
          </a:xfrm>
          <a:prstGeom prst="rect">
            <a:avLst/>
          </a:prstGeom>
        </p:spPr>
      </p:pic>
      <p:sp>
        <p:nvSpPr>
          <p:cNvPr id="7" name="TextBox 6">
            <a:extLst>
              <a:ext uri="{FF2B5EF4-FFF2-40B4-BE49-F238E27FC236}">
                <a16:creationId xmlns:a16="http://schemas.microsoft.com/office/drawing/2014/main" id="{03A9A13A-B8DA-5DF3-557F-B5AC917466F0}"/>
              </a:ext>
            </a:extLst>
          </p:cNvPr>
          <p:cNvSpPr txBox="1"/>
          <p:nvPr/>
        </p:nvSpPr>
        <p:spPr>
          <a:xfrm>
            <a:off x="2348526" y="569531"/>
            <a:ext cx="7494948" cy="424732"/>
          </a:xfrm>
          <a:prstGeom prst="rect">
            <a:avLst/>
          </a:prstGeom>
          <a:noFill/>
        </p:spPr>
        <p:txBody>
          <a:bodyPr wrap="square">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2400" b="1" dirty="0">
                <a:solidFill>
                  <a:prstClr val="black"/>
                </a:solidFill>
                <a:latin typeface="Avenir Next LT Pro"/>
              </a:rPr>
              <a:t>5 Counties with Highest Net Energy to Use Ratio</a:t>
            </a:r>
            <a:endParaRPr kumimoji="0" lang="en-US" sz="2400" b="1" i="0" u="none" strike="noStrike" kern="1200" cap="none" spc="0" normalizeH="0" baseline="0" noProof="0" dirty="0">
              <a:ln>
                <a:noFill/>
              </a:ln>
              <a:solidFill>
                <a:prstClr val="black"/>
              </a:solidFill>
              <a:effectLst/>
              <a:uLnTx/>
              <a:uFillTx/>
              <a:latin typeface="Avenir Next LT Pro"/>
              <a:ea typeface="+mn-ea"/>
              <a:cs typeface="+mn-cs"/>
            </a:endParaRPr>
          </a:p>
        </p:txBody>
      </p:sp>
      <p:sp>
        <p:nvSpPr>
          <p:cNvPr id="9" name="TextBox 8">
            <a:extLst>
              <a:ext uri="{FF2B5EF4-FFF2-40B4-BE49-F238E27FC236}">
                <a16:creationId xmlns:a16="http://schemas.microsoft.com/office/drawing/2014/main" id="{ECAFC00F-F6AB-621B-68C8-C5360E06A0E1}"/>
              </a:ext>
            </a:extLst>
          </p:cNvPr>
          <p:cNvSpPr txBox="1"/>
          <p:nvPr/>
        </p:nvSpPr>
        <p:spPr>
          <a:xfrm>
            <a:off x="2348526" y="3722836"/>
            <a:ext cx="7494948" cy="424732"/>
          </a:xfrm>
          <a:prstGeom prst="rect">
            <a:avLst/>
          </a:prstGeom>
          <a:noFill/>
        </p:spPr>
        <p:txBody>
          <a:bodyPr wrap="square">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2400" b="1" dirty="0">
                <a:solidFill>
                  <a:prstClr val="black"/>
                </a:solidFill>
                <a:latin typeface="Avenir Next LT Pro"/>
              </a:rPr>
              <a:t>5 Counties with Lowest Net Energy to Use Ratio</a:t>
            </a:r>
            <a:endParaRPr kumimoji="0" lang="en-US" sz="2400" b="1" i="0" u="none" strike="noStrike" kern="1200" cap="none" spc="0" normalizeH="0" baseline="0" noProof="0" dirty="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350452463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useBgFill="1">
        <p:nvSpPr>
          <p:cNvPr id="14" name="Rectangle 13">
            <a:extLst>
              <a:ext uri="{FF2B5EF4-FFF2-40B4-BE49-F238E27FC236}">
                <a16:creationId xmlns:a16="http://schemas.microsoft.com/office/drawing/2014/main" id="{5AB83C82-30AD-4DF2-A9AD-CE1547FDED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id="{B36D2DE0-0628-4A9A-A59D-7BA8B5EB30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Oval 17">
            <a:extLst>
              <a:ext uri="{FF2B5EF4-FFF2-40B4-BE49-F238E27FC236}">
                <a16:creationId xmlns:a16="http://schemas.microsoft.com/office/drawing/2014/main" id="{48E405C9-94BE-41DA-928C-DEC9A8550E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15929" y="148929"/>
            <a:ext cx="6560142" cy="65601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FC5D314F-0492-4F3D-38EC-F4CB4A4982B3}"/>
              </a:ext>
            </a:extLst>
          </p:cNvPr>
          <p:cNvSpPr>
            <a:spLocks noGrp="1"/>
          </p:cNvSpPr>
          <p:nvPr>
            <p:ph type="title"/>
          </p:nvPr>
        </p:nvSpPr>
        <p:spPr>
          <a:xfrm>
            <a:off x="2740812" y="621346"/>
            <a:ext cx="6710375" cy="4471713"/>
          </a:xfrm>
        </p:spPr>
        <p:txBody>
          <a:bodyPr vert="horz" lIns="91440" tIns="45720" rIns="91440" bIns="45720" rtlCol="0" anchor="b">
            <a:normAutofit/>
          </a:bodyPr>
          <a:lstStyle/>
          <a:p>
            <a:pPr algn="ctr"/>
            <a:r>
              <a:rPr lang="en-US" sz="6000" kern="1200" dirty="0">
                <a:solidFill>
                  <a:srgbClr val="FFFFFF"/>
                </a:solidFill>
                <a:latin typeface="+mj-lt"/>
                <a:ea typeface="+mj-ea"/>
                <a:cs typeface="+mj-cs"/>
              </a:rPr>
              <a:t>How is median income related to energy production and consumption?</a:t>
            </a:r>
          </a:p>
        </p:txBody>
      </p:sp>
      <p:sp>
        <p:nvSpPr>
          <p:cNvPr id="5" name="Text Placeholder 4">
            <a:extLst>
              <a:ext uri="{FF2B5EF4-FFF2-40B4-BE49-F238E27FC236}">
                <a16:creationId xmlns:a16="http://schemas.microsoft.com/office/drawing/2014/main" id="{8B692580-ED41-5FB1-1A5E-38634675287C}"/>
              </a:ext>
            </a:extLst>
          </p:cNvPr>
          <p:cNvSpPr>
            <a:spLocks noGrp="1"/>
          </p:cNvSpPr>
          <p:nvPr>
            <p:ph type="body" idx="1"/>
          </p:nvPr>
        </p:nvSpPr>
        <p:spPr>
          <a:xfrm>
            <a:off x="3315031" y="1167902"/>
            <a:ext cx="5561938" cy="466800"/>
          </a:xfrm>
        </p:spPr>
        <p:txBody>
          <a:bodyPr vert="horz" lIns="91440" tIns="45720" rIns="91440" bIns="45720" rtlCol="0">
            <a:normAutofit/>
          </a:bodyPr>
          <a:lstStyle/>
          <a:p>
            <a:pPr algn="ctr"/>
            <a:r>
              <a:rPr lang="en-US" sz="2400" kern="1200" dirty="0">
                <a:solidFill>
                  <a:srgbClr val="FFFFFF"/>
                </a:solidFill>
                <a:latin typeface="+mn-lt"/>
                <a:ea typeface="+mn-ea"/>
                <a:cs typeface="+mn-cs"/>
              </a:rPr>
              <a:t>Question 3</a:t>
            </a:r>
          </a:p>
        </p:txBody>
      </p:sp>
      <p:sp>
        <p:nvSpPr>
          <p:cNvPr id="20" name="Arc 19">
            <a:extLst>
              <a:ext uri="{FF2B5EF4-FFF2-40B4-BE49-F238E27FC236}">
                <a16:creationId xmlns:a16="http://schemas.microsoft.com/office/drawing/2014/main" id="{D2091A72-D5BB-42AC-8FD3-F7747D9086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9222429" flipV="1">
            <a:off x="2494119" y="-28502"/>
            <a:ext cx="6816262" cy="6816262"/>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2" name="Oval 21">
            <a:extLst>
              <a:ext uri="{FF2B5EF4-FFF2-40B4-BE49-F238E27FC236}">
                <a16:creationId xmlns:a16="http://schemas.microsoft.com/office/drawing/2014/main" id="{6ED12BFC-A737-46AF-8411-481112D54B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65417" y="5241988"/>
            <a:ext cx="759403" cy="73880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54117877"/>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 name="Freeform: Shape 30">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9AA4BC49-CBF8-8E31-0341-1548DC512142}"/>
              </a:ext>
            </a:extLst>
          </p:cNvPr>
          <p:cNvSpPr>
            <a:spLocks noGrp="1"/>
          </p:cNvSpPr>
          <p:nvPr>
            <p:ph type="title"/>
          </p:nvPr>
        </p:nvSpPr>
        <p:spPr>
          <a:xfrm>
            <a:off x="686834" y="1153572"/>
            <a:ext cx="3200400" cy="4461163"/>
          </a:xfrm>
        </p:spPr>
        <p:txBody>
          <a:bodyPr>
            <a:normAutofit/>
          </a:bodyPr>
          <a:lstStyle/>
          <a:p>
            <a:r>
              <a:rPr lang="en-US" dirty="0">
                <a:solidFill>
                  <a:srgbClr val="FFFFFF"/>
                </a:solidFill>
              </a:rPr>
              <a:t>Wrangling</a:t>
            </a:r>
          </a:p>
        </p:txBody>
      </p:sp>
      <p:sp>
        <p:nvSpPr>
          <p:cNvPr id="33" name="Arc 32">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2" name="Picture 1">
            <a:extLst>
              <a:ext uri="{FF2B5EF4-FFF2-40B4-BE49-F238E27FC236}">
                <a16:creationId xmlns:a16="http://schemas.microsoft.com/office/drawing/2014/main" id="{47C84DA8-8724-3FD9-9436-7BA36DF35C2A}"/>
              </a:ext>
            </a:extLst>
          </p:cNvPr>
          <p:cNvPicPr>
            <a:picLocks noChangeAspect="1"/>
          </p:cNvPicPr>
          <p:nvPr/>
        </p:nvPicPr>
        <p:blipFill rotWithShape="1">
          <a:blip r:embed="rId2"/>
          <a:srcRect t="-1" r="41649" b="73523"/>
          <a:stretch/>
        </p:blipFill>
        <p:spPr>
          <a:xfrm>
            <a:off x="5000694" y="997358"/>
            <a:ext cx="5096369" cy="1458121"/>
          </a:xfrm>
          <a:prstGeom prst="rect">
            <a:avLst/>
          </a:prstGeom>
        </p:spPr>
      </p:pic>
      <p:pic>
        <p:nvPicPr>
          <p:cNvPr id="5" name="Picture 4">
            <a:extLst>
              <a:ext uri="{FF2B5EF4-FFF2-40B4-BE49-F238E27FC236}">
                <a16:creationId xmlns:a16="http://schemas.microsoft.com/office/drawing/2014/main" id="{ACB88979-D4D3-56E1-1926-C80AAB8B5DF2}"/>
              </a:ext>
            </a:extLst>
          </p:cNvPr>
          <p:cNvPicPr>
            <a:picLocks noChangeAspect="1"/>
          </p:cNvPicPr>
          <p:nvPr/>
        </p:nvPicPr>
        <p:blipFill rotWithShape="1">
          <a:blip r:embed="rId2"/>
          <a:srcRect t="35024" r="22132" b="13742"/>
          <a:stretch/>
        </p:blipFill>
        <p:spPr>
          <a:xfrm>
            <a:off x="4441402" y="3259410"/>
            <a:ext cx="6218000" cy="2579536"/>
          </a:xfrm>
          <a:prstGeom prst="rect">
            <a:avLst/>
          </a:prstGeom>
        </p:spPr>
      </p:pic>
    </p:spTree>
    <p:extLst>
      <p:ext uri="{BB962C8B-B14F-4D97-AF65-F5344CB8AC3E}">
        <p14:creationId xmlns:p14="http://schemas.microsoft.com/office/powerpoint/2010/main" val="2606037079"/>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 name="Freeform: Shape 30">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9AA4BC49-CBF8-8E31-0341-1548DC512142}"/>
              </a:ext>
            </a:extLst>
          </p:cNvPr>
          <p:cNvSpPr>
            <a:spLocks noGrp="1"/>
          </p:cNvSpPr>
          <p:nvPr>
            <p:ph type="title"/>
          </p:nvPr>
        </p:nvSpPr>
        <p:spPr>
          <a:xfrm>
            <a:off x="686834" y="1153572"/>
            <a:ext cx="3200400" cy="4461163"/>
          </a:xfrm>
        </p:spPr>
        <p:txBody>
          <a:bodyPr>
            <a:normAutofit/>
          </a:bodyPr>
          <a:lstStyle/>
          <a:p>
            <a:r>
              <a:rPr lang="en-US" dirty="0">
                <a:solidFill>
                  <a:srgbClr val="FFFFFF"/>
                </a:solidFill>
              </a:rPr>
              <a:t>Wrangling</a:t>
            </a:r>
            <a:br>
              <a:rPr lang="en-US" dirty="0">
                <a:solidFill>
                  <a:srgbClr val="FFFFFF"/>
                </a:solidFill>
              </a:rPr>
            </a:br>
            <a:r>
              <a:rPr lang="en-US" dirty="0">
                <a:solidFill>
                  <a:srgbClr val="FFFFFF"/>
                </a:solidFill>
              </a:rPr>
              <a:t>Continued</a:t>
            </a:r>
          </a:p>
        </p:txBody>
      </p:sp>
      <p:sp>
        <p:nvSpPr>
          <p:cNvPr id="33" name="Arc 32">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6" name="Picture 5">
            <a:extLst>
              <a:ext uri="{FF2B5EF4-FFF2-40B4-BE49-F238E27FC236}">
                <a16:creationId xmlns:a16="http://schemas.microsoft.com/office/drawing/2014/main" id="{32226FCA-58C6-D4D4-AF81-BF7BF0883B3D}"/>
              </a:ext>
            </a:extLst>
          </p:cNvPr>
          <p:cNvPicPr>
            <a:picLocks noChangeAspect="1"/>
          </p:cNvPicPr>
          <p:nvPr/>
        </p:nvPicPr>
        <p:blipFill rotWithShape="1">
          <a:blip r:embed="rId2"/>
          <a:srcRect l="3549" t="39178" r="65820" b="47934"/>
          <a:stretch/>
        </p:blipFill>
        <p:spPr>
          <a:xfrm>
            <a:off x="4294909" y="815591"/>
            <a:ext cx="6929058" cy="1639888"/>
          </a:xfrm>
          <a:prstGeom prst="rect">
            <a:avLst/>
          </a:prstGeom>
        </p:spPr>
      </p:pic>
      <p:pic>
        <p:nvPicPr>
          <p:cNvPr id="8" name="Picture 7">
            <a:extLst>
              <a:ext uri="{FF2B5EF4-FFF2-40B4-BE49-F238E27FC236}">
                <a16:creationId xmlns:a16="http://schemas.microsoft.com/office/drawing/2014/main" id="{82B4E5D3-15DB-FA52-B31E-B96F03BA3E7C}"/>
              </a:ext>
            </a:extLst>
          </p:cNvPr>
          <p:cNvPicPr>
            <a:picLocks noChangeAspect="1"/>
          </p:cNvPicPr>
          <p:nvPr/>
        </p:nvPicPr>
        <p:blipFill rotWithShape="1">
          <a:blip r:embed="rId3"/>
          <a:srcRect l="3424" t="32727" r="54772" b="36162"/>
          <a:stretch/>
        </p:blipFill>
        <p:spPr>
          <a:xfrm>
            <a:off x="4294909" y="3110131"/>
            <a:ext cx="7065903" cy="2957896"/>
          </a:xfrm>
          <a:prstGeom prst="rect">
            <a:avLst/>
          </a:prstGeom>
        </p:spPr>
      </p:pic>
    </p:spTree>
    <p:extLst>
      <p:ext uri="{BB962C8B-B14F-4D97-AF65-F5344CB8AC3E}">
        <p14:creationId xmlns:p14="http://schemas.microsoft.com/office/powerpoint/2010/main" val="126440691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C0CC4BB-6A3C-4D4D-8E2F-3CC453270592}"/>
              </a:ext>
            </a:extLst>
          </p:cNvPr>
          <p:cNvPicPr>
            <a:picLocks noChangeAspect="1"/>
          </p:cNvPicPr>
          <p:nvPr/>
        </p:nvPicPr>
        <p:blipFill>
          <a:blip r:embed="rId2"/>
          <a:stretch>
            <a:fillRect/>
          </a:stretch>
        </p:blipFill>
        <p:spPr>
          <a:xfrm>
            <a:off x="1067428" y="324238"/>
            <a:ext cx="10057143" cy="6209524"/>
          </a:xfrm>
          <a:prstGeom prst="rect">
            <a:avLst/>
          </a:prstGeom>
        </p:spPr>
      </p:pic>
    </p:spTree>
    <p:extLst>
      <p:ext uri="{BB962C8B-B14F-4D97-AF65-F5344CB8AC3E}">
        <p14:creationId xmlns:p14="http://schemas.microsoft.com/office/powerpoint/2010/main" val="27394973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 name="Freeform: Shape 30">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9AA4BC49-CBF8-8E31-0341-1548DC512142}"/>
              </a:ext>
            </a:extLst>
          </p:cNvPr>
          <p:cNvSpPr>
            <a:spLocks noGrp="1"/>
          </p:cNvSpPr>
          <p:nvPr>
            <p:ph type="title"/>
          </p:nvPr>
        </p:nvSpPr>
        <p:spPr>
          <a:xfrm>
            <a:off x="686834" y="1153572"/>
            <a:ext cx="3200400" cy="4461163"/>
          </a:xfrm>
        </p:spPr>
        <p:txBody>
          <a:bodyPr>
            <a:normAutofit/>
          </a:bodyPr>
          <a:lstStyle/>
          <a:p>
            <a:r>
              <a:rPr lang="en-US" dirty="0">
                <a:solidFill>
                  <a:srgbClr val="FFFFFF"/>
                </a:solidFill>
              </a:rPr>
              <a:t>Change over Time?</a:t>
            </a:r>
          </a:p>
        </p:txBody>
      </p:sp>
      <p:sp>
        <p:nvSpPr>
          <p:cNvPr id="33" name="Arc 32">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3" name="Picture 2">
            <a:extLst>
              <a:ext uri="{FF2B5EF4-FFF2-40B4-BE49-F238E27FC236}">
                <a16:creationId xmlns:a16="http://schemas.microsoft.com/office/drawing/2014/main" id="{0EE47360-BE54-403B-E3F5-6A0D1626EBB2}"/>
              </a:ext>
            </a:extLst>
          </p:cNvPr>
          <p:cNvPicPr>
            <a:picLocks noChangeAspect="1"/>
          </p:cNvPicPr>
          <p:nvPr/>
        </p:nvPicPr>
        <p:blipFill rotWithShape="1">
          <a:blip r:embed="rId2"/>
          <a:srcRect t="1847"/>
          <a:stretch/>
        </p:blipFill>
        <p:spPr>
          <a:xfrm>
            <a:off x="4317287" y="4356182"/>
            <a:ext cx="6096851" cy="1561516"/>
          </a:xfrm>
          <a:prstGeom prst="rect">
            <a:avLst/>
          </a:prstGeom>
        </p:spPr>
      </p:pic>
      <p:pic>
        <p:nvPicPr>
          <p:cNvPr id="6" name="Picture 5">
            <a:extLst>
              <a:ext uri="{FF2B5EF4-FFF2-40B4-BE49-F238E27FC236}">
                <a16:creationId xmlns:a16="http://schemas.microsoft.com/office/drawing/2014/main" id="{5B2E2F83-5FCD-D133-E22D-65D4B2D99764}"/>
              </a:ext>
            </a:extLst>
          </p:cNvPr>
          <p:cNvPicPr>
            <a:picLocks noChangeAspect="1"/>
          </p:cNvPicPr>
          <p:nvPr/>
        </p:nvPicPr>
        <p:blipFill>
          <a:blip r:embed="rId3"/>
          <a:stretch>
            <a:fillRect/>
          </a:stretch>
        </p:blipFill>
        <p:spPr>
          <a:xfrm>
            <a:off x="4451336" y="1298074"/>
            <a:ext cx="4782217" cy="1676634"/>
          </a:xfrm>
          <a:prstGeom prst="rect">
            <a:avLst/>
          </a:prstGeom>
        </p:spPr>
      </p:pic>
      <p:pic>
        <p:nvPicPr>
          <p:cNvPr id="10" name="Picture 9">
            <a:extLst>
              <a:ext uri="{FF2B5EF4-FFF2-40B4-BE49-F238E27FC236}">
                <a16:creationId xmlns:a16="http://schemas.microsoft.com/office/drawing/2014/main" id="{07372E90-B96C-1ACE-AFCE-0D65EDE4CDF3}"/>
              </a:ext>
            </a:extLst>
          </p:cNvPr>
          <p:cNvPicPr>
            <a:picLocks noChangeAspect="1"/>
          </p:cNvPicPr>
          <p:nvPr/>
        </p:nvPicPr>
        <p:blipFill>
          <a:blip r:embed="rId4"/>
          <a:stretch>
            <a:fillRect/>
          </a:stretch>
        </p:blipFill>
        <p:spPr>
          <a:xfrm>
            <a:off x="9529221" y="387955"/>
            <a:ext cx="2086266" cy="3677163"/>
          </a:xfrm>
          <a:prstGeom prst="rect">
            <a:avLst/>
          </a:prstGeom>
        </p:spPr>
      </p:pic>
    </p:spTree>
    <p:extLst>
      <p:ext uri="{BB962C8B-B14F-4D97-AF65-F5344CB8AC3E}">
        <p14:creationId xmlns:p14="http://schemas.microsoft.com/office/powerpoint/2010/main" val="3251629784"/>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1" name="Freeform: Shape 30">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 name="Arc 32">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useBgFill="1">
        <p:nvSpPr>
          <p:cNvPr id="35" name="Rectangle 34">
            <a:extLst>
              <a:ext uri="{FF2B5EF4-FFF2-40B4-BE49-F238E27FC236}">
                <a16:creationId xmlns:a16="http://schemas.microsoft.com/office/drawing/2014/main" id="{D278ADA9-6383-4BDD-80D2-8899A40268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7" name="Rectangle 36">
            <a:extLst>
              <a:ext uri="{FF2B5EF4-FFF2-40B4-BE49-F238E27FC236}">
                <a16:creationId xmlns:a16="http://schemas.microsoft.com/office/drawing/2014/main" id="{484B7147-B0F6-40ED-B5A2-FF72BC8198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 name="Rectangle 38">
            <a:extLst>
              <a:ext uri="{FF2B5EF4-FFF2-40B4-BE49-F238E27FC236}">
                <a16:creationId xmlns:a16="http://schemas.microsoft.com/office/drawing/2014/main" id="{B36D2DE0-0628-4A9A-A59D-7BA8B5EB30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1" name="Oval 40">
            <a:extLst>
              <a:ext uri="{FF2B5EF4-FFF2-40B4-BE49-F238E27FC236}">
                <a16:creationId xmlns:a16="http://schemas.microsoft.com/office/drawing/2014/main" id="{48E405C9-94BE-41DA-928C-DEC9A8550E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15929" y="148929"/>
            <a:ext cx="6560142" cy="656014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Title 6">
            <a:extLst>
              <a:ext uri="{FF2B5EF4-FFF2-40B4-BE49-F238E27FC236}">
                <a16:creationId xmlns:a16="http://schemas.microsoft.com/office/drawing/2014/main" id="{936DDBB8-A286-A08A-D1C8-FA2533BD4755}"/>
              </a:ext>
            </a:extLst>
          </p:cNvPr>
          <p:cNvSpPr>
            <a:spLocks noGrp="1"/>
          </p:cNvSpPr>
          <p:nvPr>
            <p:ph type="title"/>
          </p:nvPr>
        </p:nvSpPr>
        <p:spPr>
          <a:xfrm>
            <a:off x="3315031" y="1380754"/>
            <a:ext cx="5561938" cy="2513516"/>
          </a:xfrm>
        </p:spPr>
        <p:txBody>
          <a:bodyPr vert="horz" lIns="91440" tIns="45720" rIns="91440" bIns="45720" rtlCol="0" anchor="b">
            <a:normAutofit/>
          </a:bodyPr>
          <a:lstStyle/>
          <a:p>
            <a:pPr algn="ctr"/>
            <a:r>
              <a:rPr lang="en-US" sz="6000" kern="1200">
                <a:solidFill>
                  <a:schemeClr val="tx1"/>
                </a:solidFill>
                <a:latin typeface="+mj-lt"/>
                <a:ea typeface="+mj-ea"/>
                <a:cs typeface="+mj-cs"/>
              </a:rPr>
              <a:t>Questions?</a:t>
            </a:r>
            <a:endParaRPr lang="en-US" sz="6000" kern="1200" dirty="0">
              <a:solidFill>
                <a:schemeClr val="tx1"/>
              </a:solidFill>
              <a:latin typeface="+mj-lt"/>
              <a:ea typeface="+mj-ea"/>
              <a:cs typeface="+mj-cs"/>
            </a:endParaRPr>
          </a:p>
        </p:txBody>
      </p:sp>
      <p:sp>
        <p:nvSpPr>
          <p:cNvPr id="43" name="Arc 42">
            <a:extLst>
              <a:ext uri="{FF2B5EF4-FFF2-40B4-BE49-F238E27FC236}">
                <a16:creationId xmlns:a16="http://schemas.microsoft.com/office/drawing/2014/main" id="{D2091A72-D5BB-42AC-8FD3-F7747D9086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9222429" flipV="1">
            <a:off x="2494119" y="6170"/>
            <a:ext cx="6816262" cy="6816262"/>
          </a:xfrm>
          <a:prstGeom prst="arc">
            <a:avLst>
              <a:gd name="adj1" fmla="val 16200000"/>
              <a:gd name="adj2" fmla="val 20093138"/>
            </a:avLst>
          </a:prstGeom>
          <a:ln w="127000" cap="rnd">
            <a:solidFill>
              <a:schemeClr val="accent2">
                <a:lumMod val="75000"/>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5" name="Oval 44">
            <a:extLst>
              <a:ext uri="{FF2B5EF4-FFF2-40B4-BE49-F238E27FC236}">
                <a16:creationId xmlns:a16="http://schemas.microsoft.com/office/drawing/2014/main" id="{6ED12BFC-A737-46AF-8411-481112D54B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00995" y="5310973"/>
            <a:ext cx="705948" cy="686798"/>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028552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1" name="Freeform: Shape 1030">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33" name="Arc 1032">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35" name="Rectangle 1034">
            <a:extLst>
              <a:ext uri="{FF2B5EF4-FFF2-40B4-BE49-F238E27FC236}">
                <a16:creationId xmlns:a16="http://schemas.microsoft.com/office/drawing/2014/main" id="{A34066D6-1B59-4642-A86D-39464CEE97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
            <a:ext cx="5272088" cy="68580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37" name="Arc 1036">
            <a:extLst>
              <a:ext uri="{FF2B5EF4-FFF2-40B4-BE49-F238E27FC236}">
                <a16:creationId xmlns:a16="http://schemas.microsoft.com/office/drawing/2014/main" id="{18E928D9-3091-4385-B979-265D55AD02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303011">
            <a:off x="1718653" y="700861"/>
            <a:ext cx="2987899" cy="2987899"/>
          </a:xfrm>
          <a:prstGeom prst="arc">
            <a:avLst>
              <a:gd name="adj1" fmla="val 14612914"/>
              <a:gd name="adj2" fmla="val 0"/>
            </a:avLst>
          </a:prstGeom>
          <a:ln w="127000" cap="rnd">
            <a:solidFill>
              <a:schemeClr val="accent2">
                <a:lumMod val="7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039" name="Oval 1038">
            <a:extLst>
              <a:ext uri="{FF2B5EF4-FFF2-40B4-BE49-F238E27FC236}">
                <a16:creationId xmlns:a16="http://schemas.microsoft.com/office/drawing/2014/main" id="{7D602432-D774-4CF5-94E8-7D52D01059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01186" y="4626633"/>
            <a:ext cx="491961" cy="491961"/>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041" name="Rectangle 1040">
            <a:extLst>
              <a:ext uri="{FF2B5EF4-FFF2-40B4-BE49-F238E27FC236}">
                <a16:creationId xmlns:a16="http://schemas.microsoft.com/office/drawing/2014/main" id="{CBF9EBB4-5078-47B2-AAA0-DF4A88D818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27932" y="5011563"/>
            <a:ext cx="731558" cy="731558"/>
          </a:xfrm>
          <a:prstGeom prst="rect">
            <a:avLst/>
          </a:prstGeom>
          <a:noFill/>
          <a:ln w="127000">
            <a:solidFill>
              <a:schemeClr val="accent2">
                <a:lumMod val="75000"/>
              </a:schemeClr>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9" name="Picture 8">
            <a:extLst>
              <a:ext uri="{FF2B5EF4-FFF2-40B4-BE49-F238E27FC236}">
                <a16:creationId xmlns:a16="http://schemas.microsoft.com/office/drawing/2014/main" id="{327BE599-687D-13B6-9359-7FCC8EFA8B21}"/>
              </a:ext>
            </a:extLst>
          </p:cNvPr>
          <p:cNvPicPr>
            <a:picLocks noChangeAspect="1"/>
          </p:cNvPicPr>
          <p:nvPr/>
        </p:nvPicPr>
        <p:blipFill>
          <a:blip r:embed="rId2"/>
          <a:stretch>
            <a:fillRect/>
          </a:stretch>
        </p:blipFill>
        <p:spPr>
          <a:xfrm>
            <a:off x="3873203" y="1149880"/>
            <a:ext cx="8137815" cy="4555821"/>
          </a:xfrm>
          <a:prstGeom prst="rect">
            <a:avLst/>
          </a:prstGeom>
        </p:spPr>
      </p:pic>
      <p:sp>
        <p:nvSpPr>
          <p:cNvPr id="4" name="Title 3">
            <a:extLst>
              <a:ext uri="{FF2B5EF4-FFF2-40B4-BE49-F238E27FC236}">
                <a16:creationId xmlns:a16="http://schemas.microsoft.com/office/drawing/2014/main" id="{CFDCDC7C-6708-F26D-98FA-F3A82FAE8FC5}"/>
              </a:ext>
            </a:extLst>
          </p:cNvPr>
          <p:cNvSpPr>
            <a:spLocks noGrp="1"/>
          </p:cNvSpPr>
          <p:nvPr>
            <p:ph type="title"/>
          </p:nvPr>
        </p:nvSpPr>
        <p:spPr>
          <a:xfrm>
            <a:off x="266920" y="1302249"/>
            <a:ext cx="3239321" cy="4251081"/>
          </a:xfrm>
        </p:spPr>
        <p:txBody>
          <a:bodyPr vert="horz" lIns="91440" tIns="45720" rIns="91440" bIns="45720" rtlCol="0" anchor="b">
            <a:normAutofit fontScale="90000"/>
          </a:bodyPr>
          <a:lstStyle/>
          <a:p>
            <a:pPr algn="ctr"/>
            <a:r>
              <a:rPr lang="en-US" sz="5600" dirty="0">
                <a:solidFill>
                  <a:schemeClr val="bg1"/>
                </a:solidFill>
              </a:rPr>
              <a:t>U.S. Choropleth</a:t>
            </a:r>
            <a:r>
              <a:rPr lang="en-US" sz="5600" kern="1200" dirty="0">
                <a:solidFill>
                  <a:schemeClr val="bg1"/>
                </a:solidFill>
                <a:latin typeface="+mj-lt"/>
                <a:ea typeface="+mj-ea"/>
                <a:cs typeface="+mj-cs"/>
              </a:rPr>
              <a:t>:</a:t>
            </a:r>
            <a:br>
              <a:rPr lang="en-US" sz="5600" kern="1200" dirty="0">
                <a:solidFill>
                  <a:schemeClr val="bg1"/>
                </a:solidFill>
                <a:latin typeface="+mj-lt"/>
                <a:ea typeface="+mj-ea"/>
                <a:cs typeface="+mj-cs"/>
              </a:rPr>
            </a:br>
            <a:r>
              <a:rPr lang="en-US" sz="5600" kern="1200" dirty="0">
                <a:solidFill>
                  <a:schemeClr val="bg1"/>
                </a:solidFill>
                <a:latin typeface="+mj-lt"/>
                <a:ea typeface="+mj-ea"/>
                <a:cs typeface="+mj-cs"/>
              </a:rPr>
              <a:t>Generation </a:t>
            </a:r>
            <a:r>
              <a:rPr lang="en-US" sz="5600" dirty="0">
                <a:solidFill>
                  <a:schemeClr val="bg1"/>
                </a:solidFill>
              </a:rPr>
              <a:t>by State </a:t>
            </a:r>
            <a:r>
              <a:rPr lang="en-US" sz="5600" kern="1200" dirty="0">
                <a:solidFill>
                  <a:schemeClr val="bg1"/>
                </a:solidFill>
                <a:latin typeface="+mj-lt"/>
                <a:ea typeface="+mj-ea"/>
                <a:cs typeface="+mj-cs"/>
              </a:rPr>
              <a:t>during 21</a:t>
            </a:r>
            <a:r>
              <a:rPr lang="en-US" sz="5600" kern="1200" baseline="30000" dirty="0">
                <a:solidFill>
                  <a:schemeClr val="bg1"/>
                </a:solidFill>
                <a:latin typeface="+mj-lt"/>
                <a:ea typeface="+mj-ea"/>
                <a:cs typeface="+mj-cs"/>
              </a:rPr>
              <a:t>st</a:t>
            </a:r>
            <a:r>
              <a:rPr lang="en-US" sz="5600" kern="1200" dirty="0">
                <a:solidFill>
                  <a:schemeClr val="bg1"/>
                </a:solidFill>
                <a:latin typeface="+mj-lt"/>
                <a:ea typeface="+mj-ea"/>
                <a:cs typeface="+mj-cs"/>
              </a:rPr>
              <a:t> Century</a:t>
            </a:r>
          </a:p>
        </p:txBody>
      </p:sp>
    </p:spTree>
    <p:extLst>
      <p:ext uri="{BB962C8B-B14F-4D97-AF65-F5344CB8AC3E}">
        <p14:creationId xmlns:p14="http://schemas.microsoft.com/office/powerpoint/2010/main" val="27304025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useBgFill="1">
        <p:nvSpPr>
          <p:cNvPr id="14" name="Rectangle 13">
            <a:extLst>
              <a:ext uri="{FF2B5EF4-FFF2-40B4-BE49-F238E27FC236}">
                <a16:creationId xmlns:a16="http://schemas.microsoft.com/office/drawing/2014/main" id="{5AB83C82-30AD-4DF2-A9AD-CE1547FDED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id="{B36D2DE0-0628-4A9A-A59D-7BA8B5EB30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Oval 17">
            <a:extLst>
              <a:ext uri="{FF2B5EF4-FFF2-40B4-BE49-F238E27FC236}">
                <a16:creationId xmlns:a16="http://schemas.microsoft.com/office/drawing/2014/main" id="{48E405C9-94BE-41DA-928C-DEC9A8550E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15929" y="148929"/>
            <a:ext cx="6560142" cy="65601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FC5D314F-0492-4F3D-38EC-F4CB4A4982B3}"/>
              </a:ext>
            </a:extLst>
          </p:cNvPr>
          <p:cNvSpPr>
            <a:spLocks noGrp="1"/>
          </p:cNvSpPr>
          <p:nvPr>
            <p:ph type="title"/>
          </p:nvPr>
        </p:nvSpPr>
        <p:spPr>
          <a:xfrm>
            <a:off x="3214020" y="1740955"/>
            <a:ext cx="5807991" cy="3394780"/>
          </a:xfrm>
        </p:spPr>
        <p:txBody>
          <a:bodyPr vert="horz" lIns="91440" tIns="45720" rIns="91440" bIns="45720" rtlCol="0" anchor="b">
            <a:normAutofit fontScale="90000"/>
          </a:bodyPr>
          <a:lstStyle/>
          <a:p>
            <a:pPr algn="ctr"/>
            <a:r>
              <a:rPr lang="en-US" sz="6000" kern="1200" dirty="0">
                <a:solidFill>
                  <a:srgbClr val="FFFFFF"/>
                </a:solidFill>
                <a:latin typeface="+mj-lt"/>
                <a:ea typeface="+mj-ea"/>
                <a:cs typeface="+mj-cs"/>
              </a:rPr>
              <a:t>What types of Energy are the most efficient in terms of emissions?</a:t>
            </a:r>
          </a:p>
        </p:txBody>
      </p:sp>
      <p:sp>
        <p:nvSpPr>
          <p:cNvPr id="5" name="Text Placeholder 4">
            <a:extLst>
              <a:ext uri="{FF2B5EF4-FFF2-40B4-BE49-F238E27FC236}">
                <a16:creationId xmlns:a16="http://schemas.microsoft.com/office/drawing/2014/main" id="{8B692580-ED41-5FB1-1A5E-38634675287C}"/>
              </a:ext>
            </a:extLst>
          </p:cNvPr>
          <p:cNvSpPr>
            <a:spLocks noGrp="1"/>
          </p:cNvSpPr>
          <p:nvPr>
            <p:ph type="body" idx="1"/>
          </p:nvPr>
        </p:nvSpPr>
        <p:spPr>
          <a:xfrm>
            <a:off x="3315031" y="1167902"/>
            <a:ext cx="5561938" cy="466800"/>
          </a:xfrm>
        </p:spPr>
        <p:txBody>
          <a:bodyPr vert="horz" lIns="91440" tIns="45720" rIns="91440" bIns="45720" rtlCol="0">
            <a:normAutofit/>
          </a:bodyPr>
          <a:lstStyle/>
          <a:p>
            <a:pPr algn="ctr"/>
            <a:r>
              <a:rPr lang="en-US" sz="2400" kern="1200" dirty="0">
                <a:solidFill>
                  <a:srgbClr val="FFFFFF"/>
                </a:solidFill>
                <a:latin typeface="+mn-lt"/>
                <a:ea typeface="+mn-ea"/>
                <a:cs typeface="+mn-cs"/>
              </a:rPr>
              <a:t>Question 2</a:t>
            </a:r>
          </a:p>
        </p:txBody>
      </p:sp>
      <p:sp>
        <p:nvSpPr>
          <p:cNvPr id="20" name="Arc 19">
            <a:extLst>
              <a:ext uri="{FF2B5EF4-FFF2-40B4-BE49-F238E27FC236}">
                <a16:creationId xmlns:a16="http://schemas.microsoft.com/office/drawing/2014/main" id="{D2091A72-D5BB-42AC-8FD3-F7747D9086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9222429" flipV="1">
            <a:off x="2494119" y="-28502"/>
            <a:ext cx="6816262" cy="6816262"/>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2" name="Oval 21">
            <a:extLst>
              <a:ext uri="{FF2B5EF4-FFF2-40B4-BE49-F238E27FC236}">
                <a16:creationId xmlns:a16="http://schemas.microsoft.com/office/drawing/2014/main" id="{6ED12BFC-A737-46AF-8411-481112D54B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65417" y="5241988"/>
            <a:ext cx="759403" cy="73880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30204481"/>
      </p:ext>
    </p:extLst>
  </p:cSld>
  <p:clrMapOvr>
    <a:masterClrMapping/>
  </p:clrMapOvr>
</p:sld>
</file>

<file path=ppt/theme/theme1.xml><?xml version="1.0" encoding="utf-8"?>
<a:theme xmlns:a="http://schemas.openxmlformats.org/drawingml/2006/main" name="ShapesVTI">
  <a:themeElements>
    <a:clrScheme name="Shapes">
      <a:dk1>
        <a:sysClr val="windowText" lastClr="000000"/>
      </a:dk1>
      <a:lt1>
        <a:sysClr val="window" lastClr="FFFFFF"/>
      </a:lt1>
      <a:dk2>
        <a:srgbClr val="281B10"/>
      </a:dk2>
      <a:lt2>
        <a:srgbClr val="FFF9F5"/>
      </a:lt2>
      <a:accent1>
        <a:srgbClr val="EE7661"/>
      </a:accent1>
      <a:accent2>
        <a:srgbClr val="4E91F0"/>
      </a:accent2>
      <a:accent3>
        <a:srgbClr val="5B5260"/>
      </a:accent3>
      <a:accent4>
        <a:srgbClr val="2CC3B4"/>
      </a:accent4>
      <a:accent5>
        <a:srgbClr val="C097F8"/>
      </a:accent5>
      <a:accent6>
        <a:srgbClr val="FF9514"/>
      </a:accent6>
      <a:hlink>
        <a:srgbClr val="E50CBC"/>
      </a:hlink>
      <a:folHlink>
        <a:srgbClr val="6257FF"/>
      </a:folHlink>
    </a:clrScheme>
    <a:fontScheme name="Festival">
      <a:majorFont>
        <a:latin typeface="Tw Cen M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hapesVTI" id="{C78D20FD-A872-4243-8597-B534C62538FF}" vid="{7CAFCCF9-7834-41D6-B6AB-7D225A18A4E9}"/>
    </a:ext>
  </a:extLst>
</a:theme>
</file>

<file path=docProps/app.xml><?xml version="1.0" encoding="utf-8"?>
<Properties xmlns="http://schemas.openxmlformats.org/officeDocument/2006/extended-properties" xmlns:vt="http://schemas.openxmlformats.org/officeDocument/2006/docPropsVTypes">
  <Template/>
  <TotalTime>2361</TotalTime>
  <Words>1007</Words>
  <Application>Microsoft Office PowerPoint</Application>
  <PresentationFormat>Widescreen</PresentationFormat>
  <Paragraphs>145</Paragraphs>
  <Slides>70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70</vt:i4>
      </vt:variant>
    </vt:vector>
  </HeadingPairs>
  <TitlesOfParts>
    <vt:vector size="75" baseType="lpstr">
      <vt:lpstr>Arial</vt:lpstr>
      <vt:lpstr>Avenir Next LT Pro</vt:lpstr>
      <vt:lpstr>Calibri</vt:lpstr>
      <vt:lpstr>Tw Cen MT</vt:lpstr>
      <vt:lpstr>ShapesVTI</vt:lpstr>
      <vt:lpstr>CSCI 444 Final Project: Energy in the US</vt:lpstr>
      <vt:lpstr>Part 1: A National Overview</vt:lpstr>
      <vt:lpstr>Datasets</vt:lpstr>
      <vt:lpstr>What U.S. States generate the most energy?</vt:lpstr>
      <vt:lpstr>Power Hungry States</vt:lpstr>
      <vt:lpstr>U.S. Choropleth: Generation by State (2021)</vt:lpstr>
      <vt:lpstr>Change over Time?</vt:lpstr>
      <vt:lpstr>U.S. Choropleth: Generation by State during 21st Century</vt:lpstr>
      <vt:lpstr>What types of Energy are the most efficient in terms of emissions?</vt:lpstr>
      <vt:lpstr>Types of Emissions Recorded</vt:lpstr>
      <vt:lpstr>Framing the Data</vt:lpstr>
      <vt:lpstr>Combining Generation and Emissions</vt:lpstr>
      <vt:lpstr>Table 1:  State Power Generation and Emissions</vt:lpstr>
      <vt:lpstr>Table 2:  U.S. Power Generation and Emissions</vt:lpstr>
      <vt:lpstr>Table 3: Filtered U.S. Generation and Emissions</vt:lpstr>
      <vt:lpstr>Finding the most efficient sources</vt:lpstr>
      <vt:lpstr>Tables 4-6: Fuel Efficiency</vt:lpstr>
      <vt:lpstr>How has Clean Energy usage changed in the U.S. since 2001?</vt:lpstr>
      <vt:lpstr>Total U.S. Energy</vt:lpstr>
      <vt:lpstr>Scatterplot:  Total U.S. Production</vt:lpstr>
      <vt:lpstr>Separating Energy Types</vt:lpstr>
      <vt:lpstr>Scatterplot: U.S. Production of Green Energy</vt:lpstr>
      <vt:lpstr>Part 2: Emissions for Supplying Power to California</vt:lpstr>
      <vt:lpstr>Datasets</vt:lpstr>
      <vt:lpstr>What is the distribution of emissions due to the supply of electric power across California counties?</vt:lpstr>
      <vt:lpstr>Emissions by Whom?</vt:lpstr>
      <vt:lpstr>Emissions by Whom?</vt:lpstr>
      <vt:lpstr>Emissions by Whom?</vt:lpstr>
      <vt:lpstr>Data Wrangling</vt:lpstr>
      <vt:lpstr>State Choropleth –  Site Emissions</vt:lpstr>
      <vt:lpstr>State Choropleth –  Population</vt:lpstr>
      <vt:lpstr>PowerPoint Presentation</vt:lpstr>
      <vt:lpstr>Emissions by Whom?</vt:lpstr>
      <vt:lpstr>Leaflet–  Site Locations</vt:lpstr>
      <vt:lpstr>PowerPoint Presentation</vt:lpstr>
      <vt:lpstr>What is the trend between population change and a county's emissions?</vt:lpstr>
      <vt:lpstr>Not Just Population Change</vt:lpstr>
      <vt:lpstr>How to Compare?</vt:lpstr>
      <vt:lpstr>Data Wrangling</vt:lpstr>
      <vt:lpstr>Data Wrangling</vt:lpstr>
      <vt:lpstr>Scatterplot – Rank Comparison</vt:lpstr>
      <vt:lpstr>What are the demographics in the counties with the most emissions?</vt:lpstr>
      <vt:lpstr>Whom do the Emissions Affect?</vt:lpstr>
      <vt:lpstr>Data Wrangling</vt:lpstr>
      <vt:lpstr>Faceted Column Chart – Demographics in Counties with the Most Emissions</vt:lpstr>
      <vt:lpstr>Faceted Column Chart – Demographics in Counties with the Most Emissions Average</vt:lpstr>
      <vt:lpstr>What about the fewest Emissions?</vt:lpstr>
      <vt:lpstr>Faceted Column Chart – Demographics in Counties with the Least Emissions*</vt:lpstr>
      <vt:lpstr>What about the fewest Emissions?</vt:lpstr>
      <vt:lpstr>Faceted Column Chart – Demographics in Counties with No Emissions</vt:lpstr>
      <vt:lpstr>Raw Percent Representation</vt:lpstr>
      <vt:lpstr>PowerPoint Presentation</vt:lpstr>
      <vt:lpstr>Part 3: Generation and Usage</vt:lpstr>
      <vt:lpstr>Datasets</vt:lpstr>
      <vt:lpstr>What counties in CA generate the most power, and which ones consume the most power?</vt:lpstr>
      <vt:lpstr>Matching Powerplants to Counties</vt:lpstr>
      <vt:lpstr>Summing and Mapping</vt:lpstr>
      <vt:lpstr>PowerPoint Presentation</vt:lpstr>
      <vt:lpstr>Power Usage</vt:lpstr>
      <vt:lpstr>PowerPoint Presentation</vt:lpstr>
      <vt:lpstr>In California, what counties have an energy surplus and which counties have an energy deficit?</vt:lpstr>
      <vt:lpstr>Wrangling</vt:lpstr>
      <vt:lpstr>PowerPoint Presentation</vt:lpstr>
      <vt:lpstr>PowerPoint Presentation</vt:lpstr>
      <vt:lpstr>PowerPoint Presentation</vt:lpstr>
      <vt:lpstr>How is median income related to energy production and consumption?</vt:lpstr>
      <vt:lpstr>Wrangling</vt:lpstr>
      <vt:lpstr>Wrangling Continued</vt:lpstr>
      <vt:lpstr>PowerPoint Presentation</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Emissions for Supplying Power to California</dc:title>
  <dc:creator>Brannan Kovachev</dc:creator>
  <cp:lastModifiedBy>Jeremy Wright</cp:lastModifiedBy>
  <cp:revision>5</cp:revision>
  <dcterms:created xsi:type="dcterms:W3CDTF">2022-11-14T20:02:28Z</dcterms:created>
  <dcterms:modified xsi:type="dcterms:W3CDTF">2022-12-01T03:50:50Z</dcterms:modified>
</cp:coreProperties>
</file>

<file path=docProps/thumbnail.jpeg>
</file>